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64" r:id="rId6"/>
    <p:sldId id="267" r:id="rId7"/>
    <p:sldId id="272" r:id="rId8"/>
    <p:sldId id="265" r:id="rId9"/>
    <p:sldId id="270" r:id="rId10"/>
    <p:sldId id="268" r:id="rId11"/>
    <p:sldId id="274" r:id="rId12"/>
    <p:sldId id="269" r:id="rId13"/>
    <p:sldId id="271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9FF"/>
    <a:srgbClr val="B8FBFF"/>
    <a:srgbClr val="AB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934"/>
  </p:normalViewPr>
  <p:slideViewPr>
    <p:cSldViewPr snapToGrid="0" snapToObjects="1">
      <p:cViewPr varScale="1">
        <p:scale>
          <a:sx n="115" d="100"/>
          <a:sy n="115" d="100"/>
        </p:scale>
        <p:origin x="4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561E-3BED-2544-B8F8-CE766E2F1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7BA707-582F-A648-8033-1E851D822A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82384-CC84-904C-9304-95A1BB79C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70CAD-4537-8549-881F-924767CC2A9C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F6592D-BB87-7A43-AC07-98843A0F9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ACDE9-297C-7F42-85D5-4E599CA4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0A0A-1B1C-3648-B46A-F86074120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54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1F318-EE00-0B46-AE4B-E4C1A7DB4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3FC863-1689-2E46-A9E7-AC0E13C463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34EC3-3132-CA4A-8CFA-C2F4F48DD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70CAD-4537-8549-881F-924767CC2A9C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506B9-320A-7340-A051-C67C9A604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7EC58-1E3D-3D4F-99C5-AB4E6BCEC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0A0A-1B1C-3648-B46A-F86074120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181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944BAA-ECCA-D544-BC75-CA20C05CF6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34333D-0CF7-8C45-A466-2978138BFF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CC3CA-6299-9444-8733-B312AF727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70CAD-4537-8549-881F-924767CC2A9C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3A3C8-FB9E-B340-B9BB-1FBC90E1D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9EA7E-2654-5B4C-B0FA-C2A9BE190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0A0A-1B1C-3648-B46A-F86074120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67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D6023-E323-1841-9759-D15BA5692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23A83-6AD2-FA41-AB1C-53A32B573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64127-7BBE-F144-B869-6BC41472F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70CAD-4537-8549-881F-924767CC2A9C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85C32-5155-4E41-AF51-7BE51EF91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966D4B-A225-F34F-A27D-53E665A26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0A0A-1B1C-3648-B46A-F86074120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89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4D688-D7E2-934C-B516-84BC5F0B5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A0F4FF-B469-A143-B66A-FCDD14BF62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F8664-6393-614B-BAAD-1CB899E25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70CAD-4537-8549-881F-924767CC2A9C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8861A-5570-6841-B447-CC2D86E70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8F578-CD9E-604C-A274-660DA02F2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0A0A-1B1C-3648-B46A-F86074120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598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81299-4FF7-B84A-A914-D98B47152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0782A-4949-4940-A904-6209394D0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789653-8A40-9342-A495-BC5CBBB1A0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72795-EF7E-BB4F-AE59-C0FA0C0C5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70CAD-4537-8549-881F-924767CC2A9C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2C1073-2EB7-444C-B13C-CFA404C0B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C13B84-9613-C14E-87DF-3C7FE8005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0A0A-1B1C-3648-B46A-F86074120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70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113B3-67A7-E84B-9BEE-1776A75A3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0E84A2-DA2E-5D49-AE5F-5ACE7A3C7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453DD0-14F0-3847-84D8-01C34B4141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B2BB40-1C9B-4145-8144-1FB4F70057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EA4241-7107-F14A-A350-9E0618D7CF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EAA6CB-DA9D-8E49-B073-ECDC139A4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70CAD-4537-8549-881F-924767CC2A9C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4ABF66-9524-6D46-A99D-3DCA61565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467317-C784-9941-9720-EA6A646E6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0A0A-1B1C-3648-B46A-F86074120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517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CC6FA-E328-CB48-9357-5CD0917B6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3E8CDA-49B5-554F-9DB7-ECCC997F5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70CAD-4537-8549-881F-924767CC2A9C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FEF64C-7CCC-F747-9E10-EBD54C3E1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91FDC-BA71-F44B-901C-8BF162DC2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0A0A-1B1C-3648-B46A-F86074120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163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70B86A5-C2C4-5C4F-975F-490E65153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70CAD-4537-8549-881F-924767CC2A9C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2E7BE4-7B5D-904F-A228-48EB0AA42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54D85-F462-1E4A-A5C0-3115150AD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0A0A-1B1C-3648-B46A-F86074120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39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33628-23B5-0040-AACA-4661A0B99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31D56-3645-E34A-8915-6B380C331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A2930D-03B6-D54A-BA25-4201D53C6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B09BD-DE23-8647-AE06-5B64B6E18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70CAD-4537-8549-881F-924767CC2A9C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B95CC5-ACA9-EC41-B24E-3E34E41A9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C3051D-6651-264C-AF3D-19F4BCF72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0A0A-1B1C-3648-B46A-F86074120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835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A76C5-9EF4-B443-8E48-C266134CD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0D3B86-A699-A44A-99D3-1AC146D142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F108F4-CD5C-4547-B63B-1EC6B06F76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86F923-DE09-D347-B0ED-A69AA06B4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70CAD-4537-8549-881F-924767CC2A9C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AE9D66-513E-3C4B-B5FE-58E29C265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EA005A-4990-9A4F-9570-58145F5C4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70A0A-1B1C-3648-B46A-F86074120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59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AF90CD-D43D-954D-8FDA-D9D03576B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FB47F2-F995-B946-95CE-6B9B36B092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9F0FB-124C-EC47-9B6A-545DC0175F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70CAD-4537-8549-881F-924767CC2A9C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F5A1BB-1B1B-A640-AD73-EBB062D03F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E732B-19B9-7C44-BAB3-D756D30E07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870A0A-1B1C-3648-B46A-F86074120A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302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7.png"/><Relationship Id="rId7" Type="http://schemas.openxmlformats.org/officeDocument/2006/relationships/image" Target="../media/image2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7.png"/><Relationship Id="rId7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5.jpg"/><Relationship Id="rId4" Type="http://schemas.openxmlformats.org/officeDocument/2006/relationships/image" Target="../media/image4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5.jpg"/><Relationship Id="rId4" Type="http://schemas.openxmlformats.org/officeDocument/2006/relationships/image" Target="../media/image4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mae.osu.edu/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forestry.ohiodnr.gov/" TargetMode="External"/><Relationship Id="rId5" Type="http://schemas.openxmlformats.org/officeDocument/2006/relationships/hyperlink" Target="https://eng-cs.syr.edu/our-departments/mechanical-and-aerospace-engineering/" TargetMode="External"/><Relationship Id="rId10" Type="http://schemas.openxmlformats.org/officeDocument/2006/relationships/image" Target="../media/image5.jpg"/><Relationship Id="rId4" Type="http://schemas.openxmlformats.org/officeDocument/2006/relationships/hyperlink" Target="https://senr.osu.edu/" TargetMode="External"/><Relationship Id="rId9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11" Type="http://schemas.openxmlformats.org/officeDocument/2006/relationships/hyperlink" Target="http://lakestatesfiresci.net/" TargetMode="External"/><Relationship Id="rId5" Type="http://schemas.openxmlformats.org/officeDocument/2006/relationships/image" Target="../media/image4.gif"/><Relationship Id="rId10" Type="http://schemas.openxmlformats.org/officeDocument/2006/relationships/hyperlink" Target="https://www.themetroschool.org/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ohiodnr.gov/wps/portal/gov/odnr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gif"/><Relationship Id="rId4" Type="http://schemas.openxmlformats.org/officeDocument/2006/relationships/image" Target="../media/image3.png"/><Relationship Id="rId9" Type="http://schemas.openxmlformats.org/officeDocument/2006/relationships/image" Target="../media/image14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emf"/><Relationship Id="rId18" Type="http://schemas.openxmlformats.org/officeDocument/2006/relationships/image" Target="../media/image25.png"/><Relationship Id="rId3" Type="http://schemas.openxmlformats.org/officeDocument/2006/relationships/image" Target="../media/image7.png"/><Relationship Id="rId7" Type="http://schemas.openxmlformats.org/officeDocument/2006/relationships/image" Target="../media/image12.jpeg"/><Relationship Id="rId12" Type="http://schemas.openxmlformats.org/officeDocument/2006/relationships/image" Target="../media/image19.png"/><Relationship Id="rId17" Type="http://schemas.openxmlformats.org/officeDocument/2006/relationships/image" Target="../media/image24.jpg"/><Relationship Id="rId2" Type="http://schemas.openxmlformats.org/officeDocument/2006/relationships/image" Target="../media/image11.jpg"/><Relationship Id="rId16" Type="http://schemas.openxmlformats.org/officeDocument/2006/relationships/image" Target="../media/image23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11" Type="http://schemas.openxmlformats.org/officeDocument/2006/relationships/image" Target="../media/image18.png"/><Relationship Id="rId5" Type="http://schemas.openxmlformats.org/officeDocument/2006/relationships/image" Target="../media/image4.gif"/><Relationship Id="rId15" Type="http://schemas.openxmlformats.org/officeDocument/2006/relationships/image" Target="../media/image22.jp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2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779DD6-E82B-FE42-8F5B-4FB50DDB27A8}"/>
              </a:ext>
            </a:extLst>
          </p:cNvPr>
          <p:cNvSpPr/>
          <p:nvPr/>
        </p:nvSpPr>
        <p:spPr>
          <a:xfrm>
            <a:off x="2319337" y="1936400"/>
            <a:ext cx="7553326" cy="3313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effectLst/>
                <a:latin typeface="Minion Std Black" panose="02040A03060201020203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NRI 3.0: Innovations in Integration of Robotics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Minion Std Black" panose="02040A03060201020203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Integration of Autonomous UAS in Wildland Fire Management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US" sz="2000" b="1" dirty="0">
              <a:latin typeface="Minion Std Black" panose="02040A03060201020203" pitchFamily="18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effectLst/>
                <a:latin typeface="Minion Std Black" panose="02040A03060201020203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Kickoff Meeting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Minion Std Black" panose="02040A03060201020203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October 29, 2021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effectLst/>
                <a:latin typeface="Minion Std Black" panose="02040A03060201020203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Virtual Meeting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US" sz="1600" b="1" dirty="0">
              <a:latin typeface="Minion Std Black" panose="02040A03060201020203" pitchFamily="18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5" name="Picture 34" descr="A picture containing clipart&#10;&#10;Description automatically generated">
            <a:extLst>
              <a:ext uri="{FF2B5EF4-FFF2-40B4-BE49-F238E27FC236}">
                <a16:creationId xmlns:a16="http://schemas.microsoft.com/office/drawing/2014/main" id="{7E2951AF-7D47-0343-B0B9-0C9EB8967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645" y="5219623"/>
            <a:ext cx="1288710" cy="1288710"/>
          </a:xfrm>
          <a:prstGeom prst="rect">
            <a:avLst/>
          </a:prstGeom>
        </p:spPr>
      </p:pic>
      <p:pic>
        <p:nvPicPr>
          <p:cNvPr id="36" name="Picture 35" descr="A picture containing logo&#10;&#10;Description automatically generated">
            <a:extLst>
              <a:ext uri="{FF2B5EF4-FFF2-40B4-BE49-F238E27FC236}">
                <a16:creationId xmlns:a16="http://schemas.microsoft.com/office/drawing/2014/main" id="{7127C327-D48A-E843-8F73-133AB6AA30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774" y="290674"/>
            <a:ext cx="1402453" cy="952753"/>
          </a:xfrm>
          <a:prstGeom prst="rect">
            <a:avLst/>
          </a:prstGeom>
        </p:spPr>
      </p:pic>
      <p:pic>
        <p:nvPicPr>
          <p:cNvPr id="37" name="Picture 36" descr="Logo&#10;&#10;Description automatically generated">
            <a:extLst>
              <a:ext uri="{FF2B5EF4-FFF2-40B4-BE49-F238E27FC236}">
                <a16:creationId xmlns:a16="http://schemas.microsoft.com/office/drawing/2014/main" id="{40FAF8CF-A8A7-BD43-B61F-C6598A8646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79" y="325430"/>
            <a:ext cx="1014336" cy="956876"/>
          </a:xfrm>
          <a:prstGeom prst="rect">
            <a:avLst/>
          </a:prstGeom>
        </p:spPr>
      </p:pic>
      <p:pic>
        <p:nvPicPr>
          <p:cNvPr id="38" name="Picture 37" descr="Logo&#10;&#10;Description automatically generated">
            <a:extLst>
              <a:ext uri="{FF2B5EF4-FFF2-40B4-BE49-F238E27FC236}">
                <a16:creationId xmlns:a16="http://schemas.microsoft.com/office/drawing/2014/main" id="{60AC86D9-790B-774D-A8D9-A3FD97BF15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592" y="268889"/>
            <a:ext cx="1031558" cy="9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18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5E286E-882A-BF40-9EDC-842C7E45EB9E}"/>
              </a:ext>
            </a:extLst>
          </p:cNvPr>
          <p:cNvPicPr>
            <a:picLocks/>
          </p:cNvPicPr>
          <p:nvPr/>
        </p:nvPicPr>
        <p:blipFill rotWithShape="1">
          <a:blip r:embed="rId3">
            <a:alphaModFix amt="59000"/>
          </a:blip>
          <a:srcRect b="71404"/>
          <a:stretch/>
        </p:blipFill>
        <p:spPr>
          <a:xfrm>
            <a:off x="0" y="0"/>
            <a:ext cx="12207240" cy="640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946E4E-EC20-AF4B-80DA-E55771C1E7C2}"/>
              </a:ext>
            </a:extLst>
          </p:cNvPr>
          <p:cNvSpPr txBox="1"/>
          <p:nvPr/>
        </p:nvSpPr>
        <p:spPr>
          <a:xfrm>
            <a:off x="200723" y="17751"/>
            <a:ext cx="8587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BB0000"/>
                </a:solidFill>
                <a:latin typeface="Minion Pro" panose="02040503050306020203" pitchFamily="18" charset="0"/>
              </a:rPr>
              <a:t>Research Plan: Challenges and Methods (1/3)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1ABA27-3B48-3747-93D8-4329D6EAF4BC}"/>
              </a:ext>
            </a:extLst>
          </p:cNvPr>
          <p:cNvCxnSpPr/>
          <p:nvPr/>
        </p:nvCxnSpPr>
        <p:spPr>
          <a:xfrm>
            <a:off x="301776" y="490654"/>
            <a:ext cx="4114800" cy="0"/>
          </a:xfrm>
          <a:prstGeom prst="line">
            <a:avLst/>
          </a:prstGeom>
          <a:ln w="6350">
            <a:solidFill>
              <a:srgbClr val="B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56312293-A4E7-F54F-AA9C-96FF10946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525" y="0"/>
            <a:ext cx="942197" cy="640080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B4A3289B-F21B-D640-8929-8596DAA97F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615" y="0"/>
            <a:ext cx="678516" cy="640080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BBF7C143-C65C-764B-BB11-E45D4A479E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764" y="0"/>
            <a:ext cx="662717" cy="6400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AB993A-0076-064E-A181-1809F4A55D80}"/>
              </a:ext>
            </a:extLst>
          </p:cNvPr>
          <p:cNvSpPr txBox="1"/>
          <p:nvPr/>
        </p:nvSpPr>
        <p:spPr>
          <a:xfrm>
            <a:off x="323640" y="963558"/>
            <a:ext cx="10153082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  <a:latin typeface="Minion Pro" panose="02040503050306020203" pitchFamily="18" charset="0"/>
              </a:rPr>
              <a:t>Environmental Situational Awareness</a:t>
            </a:r>
          </a:p>
          <a:p>
            <a:endParaRPr lang="en-US" sz="2400" dirty="0">
              <a:solidFill>
                <a:srgbClr val="0070C0"/>
              </a:solidFill>
              <a:latin typeface="Minion Pro" panose="02040503050306020203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Minion Pro" panose="02040503050306020203" pitchFamily="18" charset="0"/>
              </a:rPr>
              <a:t>Local winds</a:t>
            </a:r>
          </a:p>
          <a:p>
            <a:pPr lvl="2"/>
            <a:endParaRPr lang="en-US" sz="2000" dirty="0">
              <a:solidFill>
                <a:schemeClr val="accent2">
                  <a:lumMod val="50000"/>
                </a:schemeClr>
              </a:solidFill>
              <a:latin typeface="Minion Pro" panose="02040503050306020203" pitchFamily="18" charset="0"/>
            </a:endParaRPr>
          </a:p>
          <a:p>
            <a:pPr lvl="2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Minion Pro" panose="02040503050306020203" pitchFamily="18" charset="0"/>
              </a:rPr>
              <a:t>Challenges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inion Pro" panose="02040503050306020203" pitchFamily="18" charset="0"/>
              </a:rPr>
              <a:t>Need micro level (&lt; 1 m) resolution;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inion Pro" panose="02040503050306020203" pitchFamily="18" charset="0"/>
              </a:rPr>
              <a:t>Local hazards can cause rapid escalation (e.g., firestorm);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inion Pro" panose="02040503050306020203" pitchFamily="18" charset="0"/>
              </a:rPr>
              <a:t>Need computationally scalable short-term forecasting</a:t>
            </a:r>
          </a:p>
          <a:p>
            <a:pPr lvl="3"/>
            <a:endParaRPr lang="en-US" dirty="0">
              <a:solidFill>
                <a:schemeClr val="accent6">
                  <a:lumMod val="50000"/>
                </a:schemeClr>
              </a:solidFill>
              <a:latin typeface="Minion Pro" panose="02040503050306020203" pitchFamily="18" charset="0"/>
            </a:endParaRPr>
          </a:p>
          <a:p>
            <a:pPr lvl="3"/>
            <a:endParaRPr lang="en-US" dirty="0">
              <a:solidFill>
                <a:schemeClr val="accent6">
                  <a:lumMod val="50000"/>
                </a:schemeClr>
              </a:solidFill>
              <a:latin typeface="Minion Pro" panose="02040503050306020203" pitchFamily="18" charset="0"/>
            </a:endParaRPr>
          </a:p>
          <a:p>
            <a:pPr lvl="2"/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Minion Pro" panose="02040503050306020203" pitchFamily="18" charset="0"/>
              </a:rPr>
              <a:t>Methods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inion Pro" panose="02040503050306020203" pitchFamily="18" charset="0"/>
              </a:rPr>
              <a:t>Combine AWS data (HRRR @ NCEP) with sensor data;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inion Pro" panose="02040503050306020203" pitchFamily="18" charset="0"/>
              </a:rPr>
              <a:t>Build ROM using Koopman operator spectral theory;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inion Pro" panose="02040503050306020203" pitchFamily="18" charset="0"/>
              </a:rPr>
              <a:t>Observables functions: wind field (speed and direction);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inion Pro" panose="02040503050306020203" pitchFamily="18" charset="0"/>
              </a:rPr>
              <a:t>Consider phenomenological (physics-based) loss terms (e.g., conservation principles)</a:t>
            </a:r>
          </a:p>
        </p:txBody>
      </p:sp>
      <p:pic>
        <p:nvPicPr>
          <p:cNvPr id="10" name="Picture 9" descr="A picture containing smoke, outdoor, sky, grass&#10;&#10;Description automatically generated">
            <a:extLst>
              <a:ext uri="{FF2B5EF4-FFF2-40B4-BE49-F238E27FC236}">
                <a16:creationId xmlns:a16="http://schemas.microsoft.com/office/drawing/2014/main" id="{4666523D-E497-C440-8A50-2502F3C94E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7293" r="40714" b="19593"/>
          <a:stretch/>
        </p:blipFill>
        <p:spPr>
          <a:xfrm>
            <a:off x="6331023" y="640080"/>
            <a:ext cx="2250898" cy="2011680"/>
          </a:xfrm>
          <a:prstGeom prst="rect">
            <a:avLst/>
          </a:prstGeom>
          <a:blipFill>
            <a:blip r:embed="rId8">
              <a:alphaModFix amt="10000"/>
            </a:blip>
            <a:tile tx="0" ty="0" sx="100000" sy="100000" flip="none" algn="tl"/>
          </a:blip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A85A19C-E62F-824E-86B9-060E111848E3}"/>
              </a:ext>
            </a:extLst>
          </p:cNvPr>
          <p:cNvSpPr/>
          <p:nvPr/>
        </p:nvSpPr>
        <p:spPr>
          <a:xfrm>
            <a:off x="8788330" y="664082"/>
            <a:ext cx="3321894" cy="19876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MEDIA REMOVED</a:t>
            </a:r>
          </a:p>
        </p:txBody>
      </p:sp>
    </p:spTree>
    <p:extLst>
      <p:ext uri="{BB962C8B-B14F-4D97-AF65-F5344CB8AC3E}">
        <p14:creationId xmlns:p14="http://schemas.microsoft.com/office/powerpoint/2010/main" val="489504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surface chart&#10;&#10;Description automatically generated">
            <a:extLst>
              <a:ext uri="{FF2B5EF4-FFF2-40B4-BE49-F238E27FC236}">
                <a16:creationId xmlns:a16="http://schemas.microsoft.com/office/drawing/2014/main" id="{A11CF5A9-9DA1-C242-B9D0-B770FA44F9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44" t="8393" r="12810" b="8271"/>
          <a:stretch/>
        </p:blipFill>
        <p:spPr>
          <a:xfrm>
            <a:off x="6437642" y="3343769"/>
            <a:ext cx="5779687" cy="330535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5E286E-882A-BF40-9EDC-842C7E45EB9E}"/>
              </a:ext>
            </a:extLst>
          </p:cNvPr>
          <p:cNvPicPr>
            <a:picLocks/>
          </p:cNvPicPr>
          <p:nvPr/>
        </p:nvPicPr>
        <p:blipFill rotWithShape="1">
          <a:blip r:embed="rId3">
            <a:alphaModFix amt="59000"/>
          </a:blip>
          <a:srcRect b="71404"/>
          <a:stretch/>
        </p:blipFill>
        <p:spPr>
          <a:xfrm>
            <a:off x="0" y="0"/>
            <a:ext cx="12207240" cy="640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946E4E-EC20-AF4B-80DA-E55771C1E7C2}"/>
              </a:ext>
            </a:extLst>
          </p:cNvPr>
          <p:cNvSpPr txBox="1"/>
          <p:nvPr/>
        </p:nvSpPr>
        <p:spPr>
          <a:xfrm>
            <a:off x="200723" y="17751"/>
            <a:ext cx="8587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BB0000"/>
                </a:solidFill>
                <a:latin typeface="Minion Pro" panose="02040503050306020203" pitchFamily="18" charset="0"/>
              </a:rPr>
              <a:t>Research Plan: Challenges and Methods (1/3)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1ABA27-3B48-3747-93D8-4329D6EAF4BC}"/>
              </a:ext>
            </a:extLst>
          </p:cNvPr>
          <p:cNvCxnSpPr/>
          <p:nvPr/>
        </p:nvCxnSpPr>
        <p:spPr>
          <a:xfrm>
            <a:off x="301776" y="490654"/>
            <a:ext cx="4114800" cy="0"/>
          </a:xfrm>
          <a:prstGeom prst="line">
            <a:avLst/>
          </a:prstGeom>
          <a:ln w="6350">
            <a:solidFill>
              <a:srgbClr val="B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56312293-A4E7-F54F-AA9C-96FF10946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525" y="0"/>
            <a:ext cx="942197" cy="640080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B4A3289B-F21B-D640-8929-8596DAA97F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615" y="0"/>
            <a:ext cx="678516" cy="640080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BBF7C143-C65C-764B-BB11-E45D4A479E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764" y="0"/>
            <a:ext cx="662717" cy="6400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AB993A-0076-064E-A181-1809F4A55D80}"/>
              </a:ext>
            </a:extLst>
          </p:cNvPr>
          <p:cNvSpPr txBox="1"/>
          <p:nvPr/>
        </p:nvSpPr>
        <p:spPr>
          <a:xfrm>
            <a:off x="323640" y="963558"/>
            <a:ext cx="6220035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  <a:latin typeface="Minion Pro" panose="02040503050306020203" pitchFamily="18" charset="0"/>
              </a:rPr>
              <a:t>Environmental Situational Awareness</a:t>
            </a:r>
          </a:p>
          <a:p>
            <a:endParaRPr lang="en-US" sz="2400" dirty="0">
              <a:solidFill>
                <a:srgbClr val="0070C0"/>
              </a:solidFill>
              <a:latin typeface="Minion Pro" panose="02040503050306020203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Minion Pro" panose="02040503050306020203" pitchFamily="18" charset="0"/>
              </a:rPr>
              <a:t>Obstacles and </a:t>
            </a:r>
            <a:r>
              <a:rPr lang="en-US" sz="2000" i="1" dirty="0">
                <a:solidFill>
                  <a:srgbClr val="0070C0"/>
                </a:solidFill>
                <a:latin typeface="Minion Pro" panose="02040503050306020203" pitchFamily="18" charset="0"/>
              </a:rPr>
              <a:t>Loads</a:t>
            </a:r>
            <a:endParaRPr lang="en-US" sz="2000" dirty="0">
              <a:solidFill>
                <a:srgbClr val="0070C0"/>
              </a:solidFill>
              <a:latin typeface="Minion Pro" panose="02040503050306020203" pitchFamily="18" charset="0"/>
            </a:endParaRPr>
          </a:p>
          <a:p>
            <a:pPr lvl="2"/>
            <a:endParaRPr lang="en-US" sz="2000" dirty="0">
              <a:solidFill>
                <a:schemeClr val="accent2">
                  <a:lumMod val="50000"/>
                </a:schemeClr>
              </a:solidFill>
              <a:latin typeface="Minion Pro" panose="02040503050306020203" pitchFamily="18" charset="0"/>
            </a:endParaRPr>
          </a:p>
          <a:p>
            <a:pPr lvl="2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Minion Pro" panose="02040503050306020203" pitchFamily="18" charset="0"/>
              </a:rPr>
              <a:t>Challenges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inion Pro" panose="02040503050306020203" pitchFamily="18" charset="0"/>
              </a:rPr>
              <a:t>Dense hard obstacles and intangible damage contours;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inion Pro" panose="02040503050306020203" pitchFamily="18" charset="0"/>
              </a:rPr>
              <a:t>Probabilistic boundaries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inion Pro" panose="02040503050306020203" pitchFamily="18" charset="0"/>
              </a:rPr>
              <a:t>Damage function modeling</a:t>
            </a:r>
          </a:p>
          <a:p>
            <a:pPr lvl="3"/>
            <a:endParaRPr lang="en-US" dirty="0">
              <a:solidFill>
                <a:schemeClr val="accent6">
                  <a:lumMod val="50000"/>
                </a:schemeClr>
              </a:solidFill>
              <a:latin typeface="Minion Pro" panose="02040503050306020203" pitchFamily="18" charset="0"/>
            </a:endParaRPr>
          </a:p>
          <a:p>
            <a:pPr lvl="3"/>
            <a:endParaRPr lang="en-US" dirty="0">
              <a:solidFill>
                <a:schemeClr val="accent6">
                  <a:lumMod val="50000"/>
                </a:schemeClr>
              </a:solidFill>
              <a:latin typeface="Minion Pro" panose="02040503050306020203" pitchFamily="18" charset="0"/>
            </a:endParaRPr>
          </a:p>
          <a:p>
            <a:pPr lvl="2"/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Minion Pro" panose="02040503050306020203" pitchFamily="18" charset="0"/>
              </a:rPr>
              <a:t>Methods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inion Pro" panose="02040503050306020203" pitchFamily="18" charset="0"/>
              </a:rPr>
              <a:t>Multi-source fusion using principles of evidential reasoning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inion Pro" panose="02040503050306020203" pitchFamily="18" charset="0"/>
              </a:rPr>
              <a:t>Chance-constrained modeling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inion Pro" panose="02040503050306020203" pitchFamily="18" charset="0"/>
              </a:rPr>
              <a:t>Unsupervised cluster learning to maximize flight space</a:t>
            </a:r>
          </a:p>
          <a:p>
            <a:pPr lvl="3"/>
            <a:endParaRPr lang="en-US" dirty="0">
              <a:solidFill>
                <a:schemeClr val="bg2">
                  <a:lumMod val="50000"/>
                </a:schemeClr>
              </a:solidFill>
              <a:latin typeface="Minion Pro" panose="02040503050306020203" pitchFamily="18" charset="0"/>
            </a:endParaRPr>
          </a:p>
        </p:txBody>
      </p:sp>
      <p:pic>
        <p:nvPicPr>
          <p:cNvPr id="11" name="Picture 10" descr="A drone flying through the air&#10;&#10;Description automatically generated with low confidence">
            <a:extLst>
              <a:ext uri="{FF2B5EF4-FFF2-40B4-BE49-F238E27FC236}">
                <a16:creationId xmlns:a16="http://schemas.microsoft.com/office/drawing/2014/main" id="{EB9093F7-F51F-8E48-96B4-2A8E610E60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3937" y="638969"/>
            <a:ext cx="4297680" cy="240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265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5E286E-882A-BF40-9EDC-842C7E45EB9E}"/>
              </a:ext>
            </a:extLst>
          </p:cNvPr>
          <p:cNvPicPr>
            <a:picLocks/>
          </p:cNvPicPr>
          <p:nvPr/>
        </p:nvPicPr>
        <p:blipFill rotWithShape="1">
          <a:blip r:embed="rId3">
            <a:alphaModFix amt="59000"/>
          </a:blip>
          <a:srcRect b="71404"/>
          <a:stretch/>
        </p:blipFill>
        <p:spPr>
          <a:xfrm>
            <a:off x="0" y="0"/>
            <a:ext cx="12207240" cy="640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946E4E-EC20-AF4B-80DA-E55771C1E7C2}"/>
              </a:ext>
            </a:extLst>
          </p:cNvPr>
          <p:cNvSpPr txBox="1"/>
          <p:nvPr/>
        </p:nvSpPr>
        <p:spPr>
          <a:xfrm>
            <a:off x="200723" y="17751"/>
            <a:ext cx="8587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BB0000"/>
                </a:solidFill>
                <a:latin typeface="Minion Pro" panose="02040503050306020203" pitchFamily="18" charset="0"/>
              </a:rPr>
              <a:t>Research Plan: Challenges and Methods (2/3)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1ABA27-3B48-3747-93D8-4329D6EAF4BC}"/>
              </a:ext>
            </a:extLst>
          </p:cNvPr>
          <p:cNvCxnSpPr/>
          <p:nvPr/>
        </p:nvCxnSpPr>
        <p:spPr>
          <a:xfrm>
            <a:off x="301776" y="490654"/>
            <a:ext cx="4114800" cy="0"/>
          </a:xfrm>
          <a:prstGeom prst="line">
            <a:avLst/>
          </a:prstGeom>
          <a:ln w="6350">
            <a:solidFill>
              <a:srgbClr val="B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56312293-A4E7-F54F-AA9C-96FF10946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525" y="0"/>
            <a:ext cx="942197" cy="640080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B4A3289B-F21B-D640-8929-8596DAA97F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615" y="0"/>
            <a:ext cx="678516" cy="640080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BBF7C143-C65C-764B-BB11-E45D4A479E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764" y="0"/>
            <a:ext cx="662717" cy="6400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AB993A-0076-064E-A181-1809F4A55D80}"/>
              </a:ext>
            </a:extLst>
          </p:cNvPr>
          <p:cNvSpPr txBox="1"/>
          <p:nvPr/>
        </p:nvSpPr>
        <p:spPr>
          <a:xfrm>
            <a:off x="323640" y="963558"/>
            <a:ext cx="7648785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Minion Pro" panose="02040503050306020203" pitchFamily="18" charset="0"/>
              </a:rPr>
              <a:t>2.    Path Planning</a:t>
            </a:r>
          </a:p>
          <a:p>
            <a:pPr lvl="2"/>
            <a:endParaRPr lang="en-US" sz="2400" dirty="0">
              <a:solidFill>
                <a:srgbClr val="0070C0"/>
              </a:solidFill>
              <a:latin typeface="Minion Pro" panose="02040503050306020203" pitchFamily="18" charset="0"/>
            </a:endParaRPr>
          </a:p>
          <a:p>
            <a:pPr lvl="1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Minion Pro" panose="02040503050306020203" pitchFamily="18" charset="0"/>
              </a:rPr>
              <a:t>Challenges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inion Pro" panose="02040503050306020203" pitchFamily="18" charset="0"/>
              </a:rPr>
              <a:t>Poorly understood dynamic obstacles in the environment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inion Pro" panose="02040503050306020203" pitchFamily="18" charset="0"/>
              </a:rPr>
              <a:t>Intangible obstacles that inflict a 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  <a:latin typeface="Minion Pro" panose="02040503050306020203" pitchFamily="18" charset="0"/>
              </a:rPr>
              <a:t>rate of damage</a:t>
            </a:r>
            <a:endParaRPr lang="en-US" dirty="0">
              <a:solidFill>
                <a:schemeClr val="bg2">
                  <a:lumMod val="50000"/>
                </a:schemeClr>
              </a:solidFill>
              <a:latin typeface="Minion Pro" panose="02040503050306020203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inion Pro" panose="02040503050306020203" pitchFamily="18" charset="0"/>
              </a:rPr>
              <a:t>Resulting </a:t>
            </a:r>
            <a:r>
              <a:rPr lang="en-US" i="1" u="sng" dirty="0">
                <a:solidFill>
                  <a:schemeClr val="bg2">
                    <a:lumMod val="50000"/>
                  </a:schemeClr>
                </a:solidFill>
                <a:latin typeface="Minion Pro" panose="02040503050306020203" pitchFamily="18" charset="0"/>
              </a:rPr>
              <a:t>resource chance constrained trajectory planning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inion Pro" panose="02040503050306020203" pitchFamily="18" charset="0"/>
              </a:rPr>
              <a:t> is NP hard</a:t>
            </a:r>
          </a:p>
          <a:p>
            <a:pPr lvl="1"/>
            <a:endParaRPr lang="en-US" sz="2000" dirty="0">
              <a:solidFill>
                <a:srgbClr val="FF0000"/>
              </a:solidFill>
              <a:latin typeface="Minion Pro" panose="02040503050306020203" pitchFamily="18" charset="0"/>
            </a:endParaRPr>
          </a:p>
          <a:p>
            <a:pPr lvl="1"/>
            <a:endParaRPr lang="en-US" sz="2000" dirty="0">
              <a:solidFill>
                <a:srgbClr val="FF0000"/>
              </a:solidFill>
              <a:latin typeface="Minion Pro" panose="02040503050306020203" pitchFamily="18" charset="0"/>
            </a:endParaRPr>
          </a:p>
          <a:p>
            <a:pPr lvl="1"/>
            <a:endParaRPr lang="en-US" sz="2000" dirty="0">
              <a:solidFill>
                <a:srgbClr val="FF0000"/>
              </a:solidFill>
              <a:latin typeface="Minion Pro" panose="02040503050306020203" pitchFamily="18" charset="0"/>
            </a:endParaRPr>
          </a:p>
          <a:p>
            <a:pPr lvl="1"/>
            <a:endParaRPr lang="en-US" sz="2000" dirty="0">
              <a:solidFill>
                <a:srgbClr val="FF0000"/>
              </a:solidFill>
              <a:latin typeface="Minion Pro" panose="02040503050306020203" pitchFamily="18" charset="0"/>
            </a:endParaRPr>
          </a:p>
          <a:p>
            <a:pPr lvl="1"/>
            <a:endParaRPr lang="en-US" sz="2000" dirty="0">
              <a:solidFill>
                <a:srgbClr val="FF0000"/>
              </a:solidFill>
              <a:latin typeface="Minion Pro" panose="02040503050306020203" pitchFamily="18" charset="0"/>
            </a:endParaRPr>
          </a:p>
          <a:p>
            <a:pPr lvl="1"/>
            <a:endParaRPr lang="en-US" sz="2000" dirty="0">
              <a:solidFill>
                <a:srgbClr val="FF0000"/>
              </a:solidFill>
              <a:latin typeface="Minion Pro" panose="02040503050306020203" pitchFamily="18" charset="0"/>
            </a:endParaRPr>
          </a:p>
          <a:p>
            <a:pPr lvl="1"/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Minion Pro" panose="02040503050306020203" pitchFamily="18" charset="0"/>
              </a:rPr>
              <a:t>Methods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inion Pro" panose="02040503050306020203" pitchFamily="18" charset="0"/>
              </a:rPr>
              <a:t>Sampling based transcription of RCC (resource chance constraints)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inion Pro" panose="02040503050306020203" pitchFamily="18" charset="0"/>
              </a:rPr>
              <a:t>Novel graph search with backtracking to handle path-dependent integral (path loading) constraints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3241EF-D985-1445-949E-FDA864141912}"/>
              </a:ext>
            </a:extLst>
          </p:cNvPr>
          <p:cNvGrpSpPr/>
          <p:nvPr/>
        </p:nvGrpSpPr>
        <p:grpSpPr>
          <a:xfrm>
            <a:off x="7215197" y="630400"/>
            <a:ext cx="5288797" cy="1992759"/>
            <a:chOff x="7995663" y="2391880"/>
            <a:chExt cx="4351665" cy="1759327"/>
          </a:xfrm>
        </p:grpSpPr>
        <p:pic>
          <p:nvPicPr>
            <p:cNvPr id="13" name="Picture 12" descr="Map&#10;&#10;Description automatically generated with low confidence">
              <a:extLst>
                <a:ext uri="{FF2B5EF4-FFF2-40B4-BE49-F238E27FC236}">
                  <a16:creationId xmlns:a16="http://schemas.microsoft.com/office/drawing/2014/main" id="{78994FA1-AA09-B845-A8B8-B006A219A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95663" y="2391880"/>
              <a:ext cx="4088851" cy="166079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021C50-9F45-CC41-888E-73A50BD164F4}"/>
                </a:ext>
              </a:extLst>
            </p:cNvPr>
            <p:cNvSpPr txBox="1"/>
            <p:nvPr/>
          </p:nvSpPr>
          <p:spPr>
            <a:xfrm>
              <a:off x="9341074" y="3833678"/>
              <a:ext cx="7409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0070C0"/>
                  </a:solidFill>
                  <a:latin typeface="Minion Pro" panose="02040503050306020203" pitchFamily="18" charset="0"/>
                </a:rPr>
                <a:t>No Risk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11B691-24DF-994E-8445-B2D6D341A8AC}"/>
                </a:ext>
              </a:extLst>
            </p:cNvPr>
            <p:cNvSpPr txBox="1"/>
            <p:nvPr/>
          </p:nvSpPr>
          <p:spPr>
            <a:xfrm>
              <a:off x="11176815" y="3843430"/>
              <a:ext cx="11705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0070C0"/>
                  </a:solidFill>
                  <a:latin typeface="Minion Pro" panose="02040503050306020203" pitchFamily="18" charset="0"/>
                </a:rPr>
                <a:t>Assumed Risk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18709B-7FDE-2843-9ADB-4A470C66639E}"/>
              </a:ext>
            </a:extLst>
          </p:cNvPr>
          <p:cNvGrpSpPr/>
          <p:nvPr/>
        </p:nvGrpSpPr>
        <p:grpSpPr>
          <a:xfrm>
            <a:off x="827603" y="3043968"/>
            <a:ext cx="6651131" cy="1357492"/>
            <a:chOff x="-4933279" y="1619174"/>
            <a:chExt cx="6651131" cy="135749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B95E02A-A8BB-FB48-A369-E7013E26D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2955467" y="1991931"/>
              <a:ext cx="4673319" cy="984735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229430-362B-0247-9DE9-881496449007}"/>
                </a:ext>
              </a:extLst>
            </p:cNvPr>
            <p:cNvSpPr/>
            <p:nvPr/>
          </p:nvSpPr>
          <p:spPr>
            <a:xfrm>
              <a:off x="-4933279" y="1619174"/>
              <a:ext cx="56268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50000"/>
                    </a:schemeClr>
                  </a:solidFill>
                  <a:latin typeface="Minion Pro" panose="02040503050306020203" pitchFamily="18" charset="0"/>
                </a:rPr>
                <a:t>Deterministic version of path dependent loading constraint</a:t>
              </a:r>
              <a:endParaRPr lang="en-US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4D1DA11-43A6-F74F-8351-00D3E1FF842F}"/>
              </a:ext>
            </a:extLst>
          </p:cNvPr>
          <p:cNvSpPr/>
          <p:nvPr/>
        </p:nvSpPr>
        <p:spPr>
          <a:xfrm>
            <a:off x="8884587" y="4834637"/>
            <a:ext cx="3321894" cy="19876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MEDIA REMOVED</a:t>
            </a:r>
          </a:p>
        </p:txBody>
      </p:sp>
    </p:spTree>
    <p:extLst>
      <p:ext uri="{BB962C8B-B14F-4D97-AF65-F5344CB8AC3E}">
        <p14:creationId xmlns:p14="http://schemas.microsoft.com/office/powerpoint/2010/main" val="3103396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0BE995-D7A1-374B-97FA-4C2B5910B369}"/>
              </a:ext>
            </a:extLst>
          </p:cNvPr>
          <p:cNvSpPr txBox="1"/>
          <p:nvPr/>
        </p:nvSpPr>
        <p:spPr>
          <a:xfrm>
            <a:off x="323640" y="963558"/>
            <a:ext cx="737732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Minion Pro" panose="02040503050306020203" pitchFamily="18" charset="0"/>
              </a:rPr>
              <a:t>3.    Evidential Information Fusion</a:t>
            </a:r>
          </a:p>
          <a:p>
            <a:pPr lvl="2"/>
            <a:endParaRPr lang="en-US" sz="2400" dirty="0">
              <a:solidFill>
                <a:srgbClr val="0070C0"/>
              </a:solidFill>
              <a:latin typeface="Minion Pro" panose="02040503050306020203" pitchFamily="18" charset="0"/>
            </a:endParaRPr>
          </a:p>
          <a:p>
            <a:pPr lvl="1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Minion Pro" panose="02040503050306020203" pitchFamily="18" charset="0"/>
              </a:rPr>
              <a:t>Challenges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inion Pro" panose="02040503050306020203" pitchFamily="18" charset="0"/>
              </a:rPr>
              <a:t>An adverse environment is typified by high incidence of poor priors (in the Bayesian sense),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inion Pro" panose="02040503050306020203" pitchFamily="18" charset="0"/>
              </a:rPr>
              <a:t>Body of knowledge is slim: epistemic uncertainty is high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inion Pro" panose="02040503050306020203" pitchFamily="18" charset="0"/>
              </a:rPr>
              <a:t>Trust in sensor data is weak and sensor conflict is common.</a:t>
            </a:r>
          </a:p>
          <a:p>
            <a:pPr lvl="1"/>
            <a:endParaRPr lang="en-US" sz="2000" dirty="0">
              <a:solidFill>
                <a:srgbClr val="FF0000"/>
              </a:solidFill>
              <a:latin typeface="Minion Pro" panose="02040503050306020203" pitchFamily="18" charset="0"/>
            </a:endParaRPr>
          </a:p>
          <a:p>
            <a:pPr lvl="1"/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Minion Pro" panose="02040503050306020203" pitchFamily="18" charset="0"/>
              </a:rPr>
              <a:t>Methods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inion Pro" panose="02040503050306020203" pitchFamily="18" charset="0"/>
              </a:rPr>
              <a:t>Empirical belief function construction (trial and error)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inion Pro" panose="02040503050306020203" pitchFamily="18" charset="0"/>
              </a:rPr>
              <a:t>Unsupervised closed-loop learning of optimal indicators based on quantities of interest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inion Pro" panose="02040503050306020203" pitchFamily="18" charset="0"/>
              </a:rPr>
              <a:t>Mission evaluation and realignment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81A0C8-FB57-7D45-BE86-C9D300950BA8}"/>
              </a:ext>
            </a:extLst>
          </p:cNvPr>
          <p:cNvPicPr>
            <a:picLocks/>
          </p:cNvPicPr>
          <p:nvPr/>
        </p:nvPicPr>
        <p:blipFill rotWithShape="1">
          <a:blip r:embed="rId2">
            <a:alphaModFix amt="59000"/>
          </a:blip>
          <a:srcRect b="71404"/>
          <a:stretch/>
        </p:blipFill>
        <p:spPr>
          <a:xfrm>
            <a:off x="0" y="0"/>
            <a:ext cx="12207240" cy="6400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7F8D3D-1EA5-8C4D-BBCF-DDFFE18D574B}"/>
              </a:ext>
            </a:extLst>
          </p:cNvPr>
          <p:cNvSpPr txBox="1"/>
          <p:nvPr/>
        </p:nvSpPr>
        <p:spPr>
          <a:xfrm>
            <a:off x="200723" y="17751"/>
            <a:ext cx="8587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BB0000"/>
                </a:solidFill>
                <a:latin typeface="Minion Pro" panose="02040503050306020203" pitchFamily="18" charset="0"/>
              </a:rPr>
              <a:t>Research Plan: Challenges and Methods (3/3)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0FE4E3E-F7CB-AA42-9CAA-DA2F1A83EBD9}"/>
              </a:ext>
            </a:extLst>
          </p:cNvPr>
          <p:cNvCxnSpPr/>
          <p:nvPr/>
        </p:nvCxnSpPr>
        <p:spPr>
          <a:xfrm>
            <a:off x="301776" y="490654"/>
            <a:ext cx="4114800" cy="0"/>
          </a:xfrm>
          <a:prstGeom prst="line">
            <a:avLst/>
          </a:prstGeom>
          <a:ln w="6350">
            <a:solidFill>
              <a:srgbClr val="B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4140C48B-5726-BE44-AC56-B0B16EFE5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525" y="0"/>
            <a:ext cx="942197" cy="640080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C46E8B6-E9E6-6A43-9763-8FC0EC849F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615" y="0"/>
            <a:ext cx="678516" cy="640080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E024632A-6238-F040-8435-860A35B29E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764" y="0"/>
            <a:ext cx="662717" cy="640080"/>
          </a:xfrm>
          <a:prstGeom prst="rect">
            <a:avLst/>
          </a:prstGeom>
        </p:spPr>
      </p:pic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ED513235-7FB5-0743-8D91-727EFA9E5BA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510"/>
          <a:stretch/>
        </p:blipFill>
        <p:spPr>
          <a:xfrm>
            <a:off x="9089069" y="664082"/>
            <a:ext cx="3062017" cy="617616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9F9BAD3-E609-8449-98DE-5A16C1C6DD20}"/>
              </a:ext>
            </a:extLst>
          </p:cNvPr>
          <p:cNvSpPr/>
          <p:nvPr/>
        </p:nvSpPr>
        <p:spPr>
          <a:xfrm>
            <a:off x="3469198" y="5653666"/>
            <a:ext cx="2504139" cy="11485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MEDIA REMOVED</a:t>
            </a:r>
          </a:p>
        </p:txBody>
      </p:sp>
    </p:spTree>
    <p:extLst>
      <p:ext uri="{BB962C8B-B14F-4D97-AF65-F5344CB8AC3E}">
        <p14:creationId xmlns:p14="http://schemas.microsoft.com/office/powerpoint/2010/main" val="2045818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BD7997-EACF-4E4B-A319-E9971633AFF3}"/>
              </a:ext>
            </a:extLst>
          </p:cNvPr>
          <p:cNvPicPr>
            <a:picLocks/>
          </p:cNvPicPr>
          <p:nvPr/>
        </p:nvPicPr>
        <p:blipFill rotWithShape="1">
          <a:blip r:embed="rId2">
            <a:alphaModFix amt="59000"/>
          </a:blip>
          <a:srcRect b="71404"/>
          <a:stretch/>
        </p:blipFill>
        <p:spPr>
          <a:xfrm>
            <a:off x="0" y="0"/>
            <a:ext cx="12207240" cy="640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F62EA9-C219-604E-8ED4-16D30685655F}"/>
              </a:ext>
            </a:extLst>
          </p:cNvPr>
          <p:cNvSpPr txBox="1"/>
          <p:nvPr/>
        </p:nvSpPr>
        <p:spPr>
          <a:xfrm>
            <a:off x="200723" y="17751"/>
            <a:ext cx="5081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BB0000"/>
                </a:solidFill>
                <a:latin typeface="Minion Pro" panose="02040503050306020203" pitchFamily="18" charset="0"/>
              </a:rPr>
              <a:t>Research Plan: Tech Leads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16B0812-BF85-034A-B09E-96323AB9C263}"/>
              </a:ext>
            </a:extLst>
          </p:cNvPr>
          <p:cNvCxnSpPr/>
          <p:nvPr/>
        </p:nvCxnSpPr>
        <p:spPr>
          <a:xfrm>
            <a:off x="301776" y="490654"/>
            <a:ext cx="4114800" cy="0"/>
          </a:xfrm>
          <a:prstGeom prst="line">
            <a:avLst/>
          </a:prstGeom>
          <a:ln w="6350">
            <a:solidFill>
              <a:srgbClr val="B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D6B5E8F2-C288-DE46-B47D-729E99D01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525" y="0"/>
            <a:ext cx="942197" cy="640080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BB86A320-A603-484D-92FD-07672036E0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615" y="0"/>
            <a:ext cx="678516" cy="640080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B989DDEA-336F-6944-8670-3D7240E60E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764" y="0"/>
            <a:ext cx="662717" cy="640080"/>
          </a:xfrm>
          <a:prstGeom prst="rect">
            <a:avLst/>
          </a:prstGeom>
        </p:spPr>
      </p:pic>
      <p:pic>
        <p:nvPicPr>
          <p:cNvPr id="59" name="Picture 58" descr="Text&#10;&#10;Description automatically generated">
            <a:extLst>
              <a:ext uri="{FF2B5EF4-FFF2-40B4-BE49-F238E27FC236}">
                <a16:creationId xmlns:a16="http://schemas.microsoft.com/office/drawing/2014/main" id="{8E36326A-5B38-554C-B198-7CE36A0534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7978" y="893767"/>
            <a:ext cx="9916044" cy="617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06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94BFC9-FA0F-014F-AFD7-5EBFAEABF6F1}"/>
              </a:ext>
            </a:extLst>
          </p:cNvPr>
          <p:cNvSpPr/>
          <p:nvPr/>
        </p:nvSpPr>
        <p:spPr>
          <a:xfrm>
            <a:off x="200723" y="877139"/>
            <a:ext cx="10214518" cy="2149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Minion Pro" panose="02040503050306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Award ID: 2132798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Minion Pro" panose="02040503050306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Award Dates: </a:t>
            </a:r>
            <a:r>
              <a:rPr lang="en-US" sz="2000" b="1" dirty="0">
                <a:latin typeface="Minion Pro" panose="02040503050306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Jan 1, 2022 – December 31, 2025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Minion Pro" panose="02040503050306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Funding Origin: National Science Foundation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Minion Pro" panose="02040503050306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National Robotics Initiative 3.0; Division Of Computer and Network Systems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Minion Pro" panose="02040503050306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Program Officer: Ralph Wachter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2256B5C-644D-D846-A766-27D4ACFA2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518628"/>
              </p:ext>
            </p:extLst>
          </p:nvPr>
        </p:nvGraphicFramePr>
        <p:xfrm>
          <a:off x="654803" y="4028981"/>
          <a:ext cx="10882395" cy="2001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62618">
                  <a:extLst>
                    <a:ext uri="{9D8B030D-6E8A-4147-A177-3AD203B41FA5}">
                      <a16:colId xmlns:a16="http://schemas.microsoft.com/office/drawing/2014/main" val="3533349679"/>
                    </a:ext>
                  </a:extLst>
                </a:gridCol>
                <a:gridCol w="1542480">
                  <a:extLst>
                    <a:ext uri="{9D8B030D-6E8A-4147-A177-3AD203B41FA5}">
                      <a16:colId xmlns:a16="http://schemas.microsoft.com/office/drawing/2014/main" val="2698179053"/>
                    </a:ext>
                  </a:extLst>
                </a:gridCol>
                <a:gridCol w="3719646">
                  <a:extLst>
                    <a:ext uri="{9D8B030D-6E8A-4147-A177-3AD203B41FA5}">
                      <a16:colId xmlns:a16="http://schemas.microsoft.com/office/drawing/2014/main" val="1110437798"/>
                    </a:ext>
                  </a:extLst>
                </a:gridCol>
                <a:gridCol w="2200275">
                  <a:extLst>
                    <a:ext uri="{9D8B030D-6E8A-4147-A177-3AD203B41FA5}">
                      <a16:colId xmlns:a16="http://schemas.microsoft.com/office/drawing/2014/main" val="1759591447"/>
                    </a:ext>
                  </a:extLst>
                </a:gridCol>
                <a:gridCol w="1857376">
                  <a:extLst>
                    <a:ext uri="{9D8B030D-6E8A-4147-A177-3AD203B41FA5}">
                      <a16:colId xmlns:a16="http://schemas.microsoft.com/office/drawing/2014/main" val="2498321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Minion Pro" panose="02040503050306020203" pitchFamily="18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Minion Pro" panose="02040503050306020203" pitchFamily="18" charset="0"/>
                        </a:rPr>
                        <a:t>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inion Pro" panose="02040503050306020203" pitchFamily="18" charset="0"/>
                        </a:rPr>
                        <a:t>Department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Minion Pro" panose="02040503050306020203" pitchFamily="18" charset="0"/>
                        </a:rPr>
                        <a:t>Institution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Minion Pro" panose="02040503050306020203" pitchFamily="18" charset="0"/>
                        </a:rPr>
                        <a:t>Contact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019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inion Pro" panose="02040503050306020203" pitchFamily="18" charset="0"/>
                        </a:rPr>
                        <a:t>Mrinal Kumar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inion Pro" panose="02040503050306020203" pitchFamily="18" charset="0"/>
                        </a:rPr>
                        <a:t>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inion Pro" panose="02040503050306020203" pitchFamily="18" charset="0"/>
                          <a:hlinkClick r:id="rId3"/>
                        </a:rPr>
                        <a:t>Mechanical and Aerospace Engineering</a:t>
                      </a:r>
                      <a:endParaRPr lang="en-US" sz="1400" dirty="0">
                        <a:latin typeface="Minion Pro" panose="020405030503060202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inion Pro" panose="02040503050306020203" pitchFamily="18" charset="0"/>
                        </a:rPr>
                        <a:t>Ohio State University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Minion Pro" panose="02040503050306020203" pitchFamily="18" charset="0"/>
                        </a:rPr>
                        <a:t>kumar.672@osu.edu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2269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inion Pro" panose="02040503050306020203" pitchFamily="18" charset="0"/>
                        </a:rPr>
                        <a:t>Roger Williams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inion Pro" panose="02040503050306020203" pitchFamily="18" charset="0"/>
                        </a:rPr>
                        <a:t>Co-PI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inion Pro" panose="02040503050306020203" pitchFamily="18" charset="0"/>
                          <a:hlinkClick r:id="rId4"/>
                        </a:rPr>
                        <a:t>School of Environment and Natural Resources</a:t>
                      </a:r>
                      <a:endParaRPr lang="en-US" sz="1400" dirty="0">
                        <a:latin typeface="Minion Pro" panose="020405030503060202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inion Pro" panose="02040503050306020203" pitchFamily="18" charset="0"/>
                        </a:rPr>
                        <a:t>Ohio State University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Minion Pro" panose="02040503050306020203" pitchFamily="18" charset="0"/>
                        </a:rPr>
                        <a:t>williams.1577@osu.edu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8033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inion Pro" panose="02040503050306020203" pitchFamily="18" charset="0"/>
                        </a:rPr>
                        <a:t>Amit Sanyal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inion Pro" panose="02040503050306020203" pitchFamily="18" charset="0"/>
                        </a:rPr>
                        <a:t>Co-PI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Minion Pro" panose="02040503050306020203" pitchFamily="18" charset="0"/>
                          <a:hlinkClick r:id="rId5"/>
                        </a:rPr>
                        <a:t>Mechanical and Aerospace Engineering</a:t>
                      </a:r>
                      <a:endParaRPr lang="en-US" sz="1400" dirty="0">
                        <a:latin typeface="Minion Pro" panose="020405030503060202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inion Pro" panose="02040503050306020203" pitchFamily="18" charset="0"/>
                        </a:rPr>
                        <a:t>Syracuse University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Minion Pro" panose="02040503050306020203" pitchFamily="18" charset="0"/>
                        </a:rPr>
                        <a:t>aksanyal@syr.edu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9451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inion Pro" panose="02040503050306020203" pitchFamily="18" charset="0"/>
                        </a:rPr>
                        <a:t>Greg Guess and Daniel </a:t>
                      </a:r>
                      <a:r>
                        <a:rPr lang="en-US" sz="1400" dirty="0" err="1">
                          <a:latin typeface="Minion Pro" panose="02040503050306020203" pitchFamily="18" charset="0"/>
                        </a:rPr>
                        <a:t>Balser</a:t>
                      </a:r>
                      <a:endParaRPr lang="en-US" sz="1400" dirty="0">
                        <a:latin typeface="Minion Pro" panose="020405030503060202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inion Pro" panose="02040503050306020203" pitchFamily="18" charset="0"/>
                        </a:rPr>
                        <a:t>Senior Personnel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Minion Pro" panose="02040503050306020203" pitchFamily="18" charset="0"/>
                          <a:hlinkClick r:id="rId6"/>
                        </a:rPr>
                        <a:t>Division of Forestry</a:t>
                      </a:r>
                      <a:endParaRPr lang="en-US" sz="1400" dirty="0">
                        <a:latin typeface="Minion Pro" panose="02040503050306020203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inion Pro" panose="02040503050306020203" pitchFamily="18" charset="0"/>
                        </a:rPr>
                        <a:t>Ohio Department of Natural Resources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>
                          <a:latin typeface="Minion Pro" panose="02040503050306020203" pitchFamily="18" charset="0"/>
                        </a:rPr>
                        <a:t>Greg.Guess@dnr.ohio.gov</a:t>
                      </a:r>
                      <a:endParaRPr lang="en-US" sz="1100" dirty="0">
                        <a:latin typeface="Minion Pro" panose="02040503050306020203" pitchFamily="18" charset="0"/>
                      </a:endParaRPr>
                    </a:p>
                    <a:p>
                      <a:r>
                        <a:rPr lang="en-US" sz="1100" dirty="0" err="1">
                          <a:latin typeface="Minion Pro" panose="02040503050306020203" pitchFamily="18" charset="0"/>
                        </a:rPr>
                        <a:t>Daniel.Balser@dnr.ohio.gov</a:t>
                      </a:r>
                      <a:endParaRPr lang="en-US" sz="1100" dirty="0">
                        <a:latin typeface="Minion Pro" panose="02040503050306020203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50940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B6C8884-4F4B-E545-B553-D47AD672487B}"/>
              </a:ext>
            </a:extLst>
          </p:cNvPr>
          <p:cNvPicPr>
            <a:picLocks/>
          </p:cNvPicPr>
          <p:nvPr/>
        </p:nvPicPr>
        <p:blipFill rotWithShape="1">
          <a:blip r:embed="rId7">
            <a:alphaModFix amt="59000"/>
          </a:blip>
          <a:srcRect b="71404"/>
          <a:stretch/>
        </p:blipFill>
        <p:spPr>
          <a:xfrm>
            <a:off x="0" y="0"/>
            <a:ext cx="12207240" cy="6400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DEFC16-10A5-6B4C-9980-BF1D4AD38197}"/>
              </a:ext>
            </a:extLst>
          </p:cNvPr>
          <p:cNvSpPr txBox="1"/>
          <p:nvPr/>
        </p:nvSpPr>
        <p:spPr>
          <a:xfrm>
            <a:off x="200723" y="17751"/>
            <a:ext cx="2895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BB0000"/>
                </a:solidFill>
                <a:latin typeface="Minion Pro" panose="02040503050306020203" pitchFamily="18" charset="0"/>
              </a:rPr>
              <a:t>Project Details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F748D4-E7A3-D040-B613-5CD8D386FA9D}"/>
              </a:ext>
            </a:extLst>
          </p:cNvPr>
          <p:cNvCxnSpPr/>
          <p:nvPr/>
        </p:nvCxnSpPr>
        <p:spPr>
          <a:xfrm>
            <a:off x="301776" y="490654"/>
            <a:ext cx="4114800" cy="0"/>
          </a:xfrm>
          <a:prstGeom prst="line">
            <a:avLst/>
          </a:prstGeom>
          <a:ln w="6350">
            <a:solidFill>
              <a:srgbClr val="B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AF063AA7-A3E8-5E41-BF0B-16DBA4F9C5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525" y="0"/>
            <a:ext cx="942197" cy="640080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AD958CBE-58C4-594A-B260-57C2AC6914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615" y="0"/>
            <a:ext cx="678516" cy="640080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8672DDD1-A4A5-6F4A-B429-ADDB75F573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764" y="0"/>
            <a:ext cx="662717" cy="6400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6A886E-C248-2F48-8EA2-50F40B85841F}"/>
              </a:ext>
            </a:extLst>
          </p:cNvPr>
          <p:cNvSpPr/>
          <p:nvPr/>
        </p:nvSpPr>
        <p:spPr>
          <a:xfrm>
            <a:off x="4190670" y="3607327"/>
            <a:ext cx="3810660" cy="4216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Minion Pro" panose="020405030503060202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Institutions and Senior Personnel</a:t>
            </a:r>
          </a:p>
        </p:txBody>
      </p:sp>
    </p:spTree>
    <p:extLst>
      <p:ext uri="{BB962C8B-B14F-4D97-AF65-F5344CB8AC3E}">
        <p14:creationId xmlns:p14="http://schemas.microsoft.com/office/powerpoint/2010/main" val="1183671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27EA3C-ADCF-A94E-869E-3CFD32225F38}"/>
              </a:ext>
            </a:extLst>
          </p:cNvPr>
          <p:cNvPicPr>
            <a:picLocks/>
          </p:cNvPicPr>
          <p:nvPr/>
        </p:nvPicPr>
        <p:blipFill rotWithShape="1">
          <a:blip r:embed="rId3">
            <a:alphaModFix amt="59000"/>
          </a:blip>
          <a:srcRect b="71404"/>
          <a:stretch/>
        </p:blipFill>
        <p:spPr>
          <a:xfrm>
            <a:off x="0" y="0"/>
            <a:ext cx="12207240" cy="6400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BA7833-9A4A-5047-BF90-B2ACCDC9795C}"/>
              </a:ext>
            </a:extLst>
          </p:cNvPr>
          <p:cNvSpPr txBox="1"/>
          <p:nvPr/>
        </p:nvSpPr>
        <p:spPr>
          <a:xfrm>
            <a:off x="200723" y="17751"/>
            <a:ext cx="3222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BB0000"/>
                </a:solidFill>
                <a:latin typeface="Minion Pro" panose="02040503050306020203" pitchFamily="18" charset="0"/>
              </a:rPr>
              <a:t>Goals: Overview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52B549-29BF-7D46-B232-1426AE94C59B}"/>
              </a:ext>
            </a:extLst>
          </p:cNvPr>
          <p:cNvCxnSpPr/>
          <p:nvPr/>
        </p:nvCxnSpPr>
        <p:spPr>
          <a:xfrm>
            <a:off x="301776" y="490654"/>
            <a:ext cx="4114800" cy="0"/>
          </a:xfrm>
          <a:prstGeom prst="line">
            <a:avLst/>
          </a:prstGeom>
          <a:ln w="6350">
            <a:solidFill>
              <a:srgbClr val="B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9B1AD650-6C0D-1F4D-B5E7-F35252D1E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525" y="0"/>
            <a:ext cx="942197" cy="640080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C80D790-149B-0349-AF0C-0440CF240C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615" y="0"/>
            <a:ext cx="678516" cy="640080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FCCDF50E-3EA6-C74B-88A6-BB1EE6C3D4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764" y="0"/>
            <a:ext cx="662717" cy="6400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9463A63-6AEE-CE4B-B8DA-7D893D5E5FB3}"/>
              </a:ext>
            </a:extLst>
          </p:cNvPr>
          <p:cNvSpPr/>
          <p:nvPr/>
        </p:nvSpPr>
        <p:spPr>
          <a:xfrm>
            <a:off x="332292" y="3786488"/>
            <a:ext cx="21098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Minion Pro" panose="02040503050306020203" pitchFamily="18" charset="0"/>
              </a:rPr>
              <a:t>Team Expertise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DE417E-7246-0945-9F01-BA11BB6608A7}"/>
              </a:ext>
            </a:extLst>
          </p:cNvPr>
          <p:cNvSpPr txBox="1"/>
          <p:nvPr/>
        </p:nvSpPr>
        <p:spPr>
          <a:xfrm>
            <a:off x="332292" y="1112983"/>
            <a:ext cx="1100083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inion Pro" panose="02040503050306020203" pitchFamily="18" charset="0"/>
              </a:rPr>
              <a:t>Overall Scientific Goal</a:t>
            </a:r>
          </a:p>
          <a:p>
            <a:pPr algn="ctr"/>
            <a:endParaRPr lang="en-US" dirty="0">
              <a:latin typeface="Minion Pro" panose="02040503050306020203" pitchFamily="18" charset="0"/>
            </a:endParaRPr>
          </a:p>
          <a:p>
            <a:pPr algn="ctr"/>
            <a:r>
              <a:rPr lang="en-US" sz="2000" dirty="0">
                <a:solidFill>
                  <a:srgbClr val="0070C0"/>
                </a:solidFill>
                <a:latin typeface="Minion Pro" panose="02040503050306020203" pitchFamily="18" charset="0"/>
              </a:rPr>
              <a:t>Integration of autonomous unmanned aerial systems (UAS) into prescribed wildland burn projects.</a:t>
            </a:r>
            <a:endParaRPr lang="en-US" dirty="0">
              <a:latin typeface="Minion Pro" panose="02040503050306020203" pitchFamily="18" charset="0"/>
            </a:endParaRPr>
          </a:p>
          <a:p>
            <a:endParaRPr lang="en-US" dirty="0">
              <a:latin typeface="Minion Pro" panose="02040503050306020203" pitchFamily="18" charset="0"/>
            </a:endParaRPr>
          </a:p>
          <a:p>
            <a:r>
              <a:rPr lang="en-US" dirty="0">
                <a:latin typeface="Minion Pro" panose="02040503050306020203" pitchFamily="18" charset="0"/>
              </a:rPr>
              <a:t>Key Focus Areas of Research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  <a:latin typeface="Minion Pro" panose="02040503050306020203" pitchFamily="18" charset="0"/>
              </a:rPr>
              <a:t>Science of autonomy in uncertain, unstructured environments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  <a:latin typeface="Minion Pro" panose="02040503050306020203" pitchFamily="18" charset="0"/>
              </a:rPr>
              <a:t>Forest management and ecology with prognostics for wildland burns in the Eastern United States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  <a:latin typeface="Minion Pro" panose="02040503050306020203" pitchFamily="18" charset="0"/>
              </a:rPr>
              <a:t>Multidisciplinary integration: planning, UQ, sensing, control, process modeling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A8D663-CF7E-FA43-A80D-ACA47157D7ED}"/>
              </a:ext>
            </a:extLst>
          </p:cNvPr>
          <p:cNvSpPr/>
          <p:nvPr/>
        </p:nvSpPr>
        <p:spPr>
          <a:xfrm>
            <a:off x="446592" y="4490223"/>
            <a:ext cx="2722220" cy="1754326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Minion Pro" panose="02040503050306020203" pitchFamily="18" charset="0"/>
              </a:rPr>
              <a:t>Mrinal Kumar</a:t>
            </a:r>
          </a:p>
          <a:p>
            <a:endParaRPr lang="en-US" dirty="0">
              <a:latin typeface="Minion Pro" panose="02040503050306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nion Pro" panose="02040503050306020203" pitchFamily="18" charset="0"/>
              </a:rPr>
              <a:t>UQ in complex systems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nion Pro" panose="02040503050306020203" pitchFamily="18" charset="0"/>
              </a:rPr>
              <a:t>Koopman ROM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nion Pro" panose="02040503050306020203" pitchFamily="18" charset="0"/>
              </a:rPr>
              <a:t>CC path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nion Pro" panose="02040503050306020203" pitchFamily="18" charset="0"/>
              </a:rPr>
              <a:t>Evidential sensor fusion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854987-1E04-6D43-ADE2-01A0D2768B9C}"/>
              </a:ext>
            </a:extLst>
          </p:cNvPr>
          <p:cNvSpPr/>
          <p:nvPr/>
        </p:nvSpPr>
        <p:spPr>
          <a:xfrm>
            <a:off x="4031547" y="4490223"/>
            <a:ext cx="3333724" cy="1754326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Minion Pro" panose="02040503050306020203" pitchFamily="18" charset="0"/>
              </a:rPr>
              <a:t>Amit Sanyal</a:t>
            </a:r>
          </a:p>
          <a:p>
            <a:endParaRPr lang="en-US" dirty="0">
              <a:latin typeface="Minion Pro" panose="02040503050306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nion Pro" panose="02040503050306020203" pitchFamily="18" charset="0"/>
              </a:rPr>
              <a:t>Nonlinear dynamics &amp;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nion Pro" panose="02040503050306020203" pitchFamily="18" charset="0"/>
              </a:rPr>
              <a:t>Robust data-driven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nion Pro" panose="02040503050306020203" pitchFamily="18" charset="0"/>
              </a:rPr>
              <a:t>Application to autonomous aerial vehicles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6E9BF1-58FF-CF47-BD86-E4B90780100B}"/>
              </a:ext>
            </a:extLst>
          </p:cNvPr>
          <p:cNvSpPr/>
          <p:nvPr/>
        </p:nvSpPr>
        <p:spPr>
          <a:xfrm>
            <a:off x="8228006" y="4490223"/>
            <a:ext cx="3105124" cy="1754326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Minion Pro" panose="02040503050306020203" pitchFamily="18" charset="0"/>
              </a:rPr>
              <a:t>Roger Williams</a:t>
            </a:r>
          </a:p>
          <a:p>
            <a:endParaRPr lang="en-US" dirty="0">
              <a:latin typeface="Minion Pro" panose="02040503050306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nion Pro" panose="02040503050306020203" pitchFamily="18" charset="0"/>
              </a:rPr>
              <a:t>℞ fire for Oak forest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nion Pro" panose="02040503050306020203" pitchFamily="18" charset="0"/>
              </a:rPr>
              <a:t>Wildland fire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nion Pro" panose="02040503050306020203" pitchFamily="18" charset="0"/>
              </a:rPr>
              <a:t>Forest density management</a:t>
            </a:r>
          </a:p>
        </p:txBody>
      </p:sp>
    </p:spTree>
    <p:extLst>
      <p:ext uri="{BB962C8B-B14F-4D97-AF65-F5344CB8AC3E}">
        <p14:creationId xmlns:p14="http://schemas.microsoft.com/office/powerpoint/2010/main" val="767451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27EA3C-ADCF-A94E-869E-3CFD32225F38}"/>
              </a:ext>
            </a:extLst>
          </p:cNvPr>
          <p:cNvPicPr>
            <a:picLocks/>
          </p:cNvPicPr>
          <p:nvPr/>
        </p:nvPicPr>
        <p:blipFill rotWithShape="1">
          <a:blip r:embed="rId3">
            <a:alphaModFix amt="59000"/>
          </a:blip>
          <a:srcRect b="71404"/>
          <a:stretch/>
        </p:blipFill>
        <p:spPr>
          <a:xfrm>
            <a:off x="0" y="0"/>
            <a:ext cx="12207240" cy="6400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BA7833-9A4A-5047-BF90-B2ACCDC9795C}"/>
              </a:ext>
            </a:extLst>
          </p:cNvPr>
          <p:cNvSpPr txBox="1"/>
          <p:nvPr/>
        </p:nvSpPr>
        <p:spPr>
          <a:xfrm>
            <a:off x="200723" y="17751"/>
            <a:ext cx="3222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BB0000"/>
                </a:solidFill>
                <a:latin typeface="Minion Pro" panose="02040503050306020203" pitchFamily="18" charset="0"/>
              </a:rPr>
              <a:t>Goals: Overview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52B549-29BF-7D46-B232-1426AE94C59B}"/>
              </a:ext>
            </a:extLst>
          </p:cNvPr>
          <p:cNvCxnSpPr/>
          <p:nvPr/>
        </p:nvCxnSpPr>
        <p:spPr>
          <a:xfrm>
            <a:off x="301776" y="490654"/>
            <a:ext cx="4114800" cy="0"/>
          </a:xfrm>
          <a:prstGeom prst="line">
            <a:avLst/>
          </a:prstGeom>
          <a:ln w="6350">
            <a:solidFill>
              <a:srgbClr val="B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9B1AD650-6C0D-1F4D-B5E7-F35252D1E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525" y="0"/>
            <a:ext cx="942197" cy="640080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C80D790-149B-0349-AF0C-0440CF240C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615" y="0"/>
            <a:ext cx="678516" cy="640080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FCCDF50E-3EA6-C74B-88A6-BB1EE6C3D4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764" y="0"/>
            <a:ext cx="662717" cy="6400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6069B9-0544-7A4B-92F8-81DF3B3C92F2}"/>
              </a:ext>
            </a:extLst>
          </p:cNvPr>
          <p:cNvSpPr txBox="1"/>
          <p:nvPr/>
        </p:nvSpPr>
        <p:spPr>
          <a:xfrm>
            <a:off x="332292" y="1112983"/>
            <a:ext cx="1100083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inion Pro" panose="02040503050306020203" pitchFamily="18" charset="0"/>
              </a:rPr>
              <a:t>Overall Educational Goal</a:t>
            </a:r>
          </a:p>
          <a:p>
            <a:endParaRPr lang="en-US" dirty="0">
              <a:latin typeface="Minion Pro" panose="02040503050306020203" pitchFamily="18" charset="0"/>
            </a:endParaRPr>
          </a:p>
          <a:p>
            <a:pPr algn="ctr"/>
            <a:r>
              <a:rPr lang="en-US" sz="2000" dirty="0">
                <a:solidFill>
                  <a:srgbClr val="0070C0"/>
                </a:solidFill>
                <a:latin typeface="Minion Pro" panose="02040503050306020203" pitchFamily="18" charset="0"/>
              </a:rPr>
              <a:t>Cross disciplinary education that accentuates a constructive context for autonomous robotics</a:t>
            </a:r>
            <a:endParaRPr lang="en-US" dirty="0">
              <a:latin typeface="Minion Pro" panose="02040503050306020203" pitchFamily="18" charset="0"/>
            </a:endParaRPr>
          </a:p>
          <a:p>
            <a:endParaRPr lang="en-US" dirty="0">
              <a:latin typeface="Minion Pro" panose="02040503050306020203" pitchFamily="18" charset="0"/>
            </a:endParaRPr>
          </a:p>
          <a:p>
            <a:r>
              <a:rPr lang="en-US" dirty="0">
                <a:latin typeface="Minion Pro" panose="02040503050306020203" pitchFamily="18" charset="0"/>
              </a:rPr>
              <a:t>Key Focus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  <a:latin typeface="Minion Pro" panose="02040503050306020203" pitchFamily="18" charset="0"/>
              </a:rPr>
              <a:t>Classroom, professional development and public outreach material on </a:t>
            </a:r>
            <a:r>
              <a:rPr lang="en-US" i="1" dirty="0">
                <a:solidFill>
                  <a:srgbClr val="00B0F0"/>
                </a:solidFill>
                <a:latin typeface="Minion Pro" panose="02040503050306020203" pitchFamily="18" charset="0"/>
              </a:rPr>
              <a:t>Robotic Missions in Wildland Fires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  <a:latin typeface="Minion Pro" panose="02040503050306020203" pitchFamily="18" charset="0"/>
              </a:rPr>
              <a:t>Expand student participation in prescribed burns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  <a:latin typeface="Minion Pro" panose="02040503050306020203" pitchFamily="18" charset="0"/>
              </a:rPr>
              <a:t>Foster partnerships: ST-DNR integration, local schools and community colleges, e.g., MECHS@CMH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BE29C-F72A-464F-9075-4831ECB89EBC}"/>
              </a:ext>
            </a:extLst>
          </p:cNvPr>
          <p:cNvSpPr/>
          <p:nvPr/>
        </p:nvSpPr>
        <p:spPr>
          <a:xfrm>
            <a:off x="332292" y="4320860"/>
            <a:ext cx="3439608" cy="2031325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nion Pro" panose="02040503050306020203" pitchFamily="18" charset="0"/>
              </a:rPr>
              <a:t>Forest + fire ecology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nion Pro" panose="02040503050306020203" pitchFamily="18" charset="0"/>
              </a:rPr>
              <a:t>Fire weather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nion Pro" panose="02040503050306020203" pitchFamily="18" charset="0"/>
              </a:rPr>
              <a:t>Prescribed burn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nion Pro" panose="02040503050306020203" pitchFamily="18" charset="0"/>
              </a:rPr>
              <a:t>Axiomatic probability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nion Pro" panose="02040503050306020203" pitchFamily="18" charset="0"/>
              </a:rPr>
              <a:t>Modeling uncertainty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nion Pro" panose="02040503050306020203" pitchFamily="18" charset="0"/>
              </a:rPr>
              <a:t>Evidential information fusion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nion Pro" panose="02040503050306020203" pitchFamily="18" charset="0"/>
              </a:rPr>
              <a:t>GN&amp;C of autonomous agents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72763C-BEB0-2B4B-8A9A-0410BD01F16C}"/>
              </a:ext>
            </a:extLst>
          </p:cNvPr>
          <p:cNvSpPr/>
          <p:nvPr/>
        </p:nvSpPr>
        <p:spPr>
          <a:xfrm>
            <a:off x="332292" y="3814688"/>
            <a:ext cx="2778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Minion Pro" panose="02040503050306020203" pitchFamily="18" charset="0"/>
              </a:rPr>
              <a:t>Educational Material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C76AC0-00B4-CE4B-9862-64FF0CBAA99A}"/>
              </a:ext>
            </a:extLst>
          </p:cNvPr>
          <p:cNvSpPr/>
          <p:nvPr/>
        </p:nvSpPr>
        <p:spPr>
          <a:xfrm>
            <a:off x="5410225" y="3786488"/>
            <a:ext cx="17475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Minion Pro" panose="02040503050306020203" pitchFamily="18" charset="0"/>
              </a:rPr>
              <a:t>Partnerships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FCB9C6BC-08A5-0E47-81DD-0415C79165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7427" y="3786488"/>
            <a:ext cx="2305102" cy="1765300"/>
          </a:xfrm>
          <a:prstGeom prst="rect">
            <a:avLst/>
          </a:prstGeom>
        </p:spPr>
      </p:pic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DA674C40-B1ED-B844-88DE-99108308A5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4168" y="5912615"/>
            <a:ext cx="3148014" cy="7282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4B78301-52DF-A345-A39B-D09F73226760}"/>
              </a:ext>
            </a:extLst>
          </p:cNvPr>
          <p:cNvSpPr/>
          <p:nvPr/>
        </p:nvSpPr>
        <p:spPr>
          <a:xfrm>
            <a:off x="5410225" y="4312607"/>
            <a:ext cx="4124299" cy="2031325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nion Pro" panose="02040503050306020203" pitchFamily="18" charset="0"/>
                <a:hlinkClick r:id="rId9"/>
              </a:rPr>
              <a:t>OH-DNR</a:t>
            </a:r>
            <a:endParaRPr lang="en-US" dirty="0">
              <a:latin typeface="Minion Pro" panose="02040503050306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nion Pro" panose="02040503050306020203" pitchFamily="18" charset="0"/>
              </a:rPr>
              <a:t>Metro Early College </a:t>
            </a:r>
            <a:r>
              <a:rPr lang="en-US" dirty="0">
                <a:latin typeface="Minion Pro" panose="02040503050306020203" pitchFamily="18" charset="0"/>
                <a:hlinkClick r:id="rId10"/>
              </a:rPr>
              <a:t>High School</a:t>
            </a:r>
            <a:endParaRPr lang="en-US" dirty="0">
              <a:latin typeface="Minion Pro" panose="02040503050306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nion Pro" panose="02040503050306020203" pitchFamily="18" charset="0"/>
              </a:rPr>
              <a:t>Columbus and Syracuse area schools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nion Pro" panose="02040503050306020203" pitchFamily="18" charset="0"/>
              </a:rPr>
              <a:t>Lake States Fire </a:t>
            </a:r>
            <a:r>
              <a:rPr lang="en-US" dirty="0">
                <a:latin typeface="Minion Pro" panose="02040503050306020203" pitchFamily="18" charset="0"/>
                <a:hlinkClick r:id="rId11"/>
              </a:rPr>
              <a:t>Science Consortium</a:t>
            </a:r>
            <a:endParaRPr lang="en-US" dirty="0">
              <a:latin typeface="Minion Pro" panose="02040503050306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nion Pro" panose="02040503050306020203" pitchFamily="18" charset="0"/>
              </a:rPr>
              <a:t>Complementary projects around the nation, e.g., recent LEAP-HI project @NV</a:t>
            </a:r>
          </a:p>
        </p:txBody>
      </p:sp>
    </p:spTree>
    <p:extLst>
      <p:ext uri="{BB962C8B-B14F-4D97-AF65-F5344CB8AC3E}">
        <p14:creationId xmlns:p14="http://schemas.microsoft.com/office/powerpoint/2010/main" val="3236622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2C997D-BC31-E144-8486-49536C656509}"/>
              </a:ext>
            </a:extLst>
          </p:cNvPr>
          <p:cNvPicPr>
            <a:picLocks/>
          </p:cNvPicPr>
          <p:nvPr/>
        </p:nvPicPr>
        <p:blipFill rotWithShape="1">
          <a:blip r:embed="rId3">
            <a:alphaModFix amt="59000"/>
          </a:blip>
          <a:srcRect b="71404"/>
          <a:stretch/>
        </p:blipFill>
        <p:spPr>
          <a:xfrm>
            <a:off x="0" y="0"/>
            <a:ext cx="12207240" cy="640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8B28CF-434A-4F4D-B791-A1D674823289}"/>
              </a:ext>
            </a:extLst>
          </p:cNvPr>
          <p:cNvSpPr txBox="1"/>
          <p:nvPr/>
        </p:nvSpPr>
        <p:spPr>
          <a:xfrm>
            <a:off x="200723" y="17751"/>
            <a:ext cx="4487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BB0000"/>
                </a:solidFill>
                <a:latin typeface="Minion Pro" panose="02040503050306020203" pitchFamily="18" charset="0"/>
              </a:rPr>
              <a:t>Research Plan: Context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34BA09-340C-D245-BC88-E967681404E5}"/>
              </a:ext>
            </a:extLst>
          </p:cNvPr>
          <p:cNvCxnSpPr/>
          <p:nvPr/>
        </p:nvCxnSpPr>
        <p:spPr>
          <a:xfrm>
            <a:off x="301776" y="490654"/>
            <a:ext cx="4114800" cy="0"/>
          </a:xfrm>
          <a:prstGeom prst="line">
            <a:avLst/>
          </a:prstGeom>
          <a:ln w="6350">
            <a:solidFill>
              <a:srgbClr val="B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29022F8F-71C3-5E49-8B6E-0380FD7217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525" y="0"/>
            <a:ext cx="942197" cy="640080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A99AFE0-8862-384B-BB75-C598180C3D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615" y="0"/>
            <a:ext cx="678516" cy="640080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0284840-5C4F-2049-9CEE-C170A3EE55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764" y="0"/>
            <a:ext cx="662717" cy="6400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A74485-A38E-C049-BF5D-F83351BA87C9}"/>
              </a:ext>
            </a:extLst>
          </p:cNvPr>
          <p:cNvSpPr txBox="1"/>
          <p:nvPr/>
        </p:nvSpPr>
        <p:spPr>
          <a:xfrm>
            <a:off x="273102" y="1158716"/>
            <a:ext cx="5419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inion Pro" panose="02040503050306020203" pitchFamily="18" charset="0"/>
              </a:rPr>
              <a:t>Missions in </a:t>
            </a:r>
            <a:r>
              <a:rPr lang="en-US" sz="2400" b="1" i="1" dirty="0">
                <a:latin typeface="Minion Pro" panose="02040503050306020203" pitchFamily="18" charset="0"/>
              </a:rPr>
              <a:t>Unstructured Uncertainty</a:t>
            </a:r>
            <a:endParaRPr lang="en-US" sz="2400" i="1" dirty="0">
              <a:latin typeface="Minion Pro" panose="02040503050306020203" pitchFamily="18" charset="0"/>
            </a:endParaRP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A13479CE-F529-1648-98F5-CEF1BB388C04}"/>
              </a:ext>
            </a:extLst>
          </p:cNvPr>
          <p:cNvGrpSpPr/>
          <p:nvPr/>
        </p:nvGrpSpPr>
        <p:grpSpPr>
          <a:xfrm>
            <a:off x="2507606" y="2239429"/>
            <a:ext cx="5295457" cy="2379142"/>
            <a:chOff x="4048570" y="2041640"/>
            <a:chExt cx="5295457" cy="2379142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3FEBB9D7-D62D-1442-9D2B-4AA00E10FFF1}"/>
                </a:ext>
              </a:extLst>
            </p:cNvPr>
            <p:cNvGrpSpPr/>
            <p:nvPr/>
          </p:nvGrpSpPr>
          <p:grpSpPr>
            <a:xfrm>
              <a:off x="4048570" y="3341285"/>
              <a:ext cx="4078664" cy="400110"/>
              <a:chOff x="2636967" y="3234539"/>
              <a:chExt cx="4078664" cy="400110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211F955E-69E0-5545-AA5C-40A15727D80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36967" y="3388874"/>
                <a:ext cx="91440" cy="9144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A41CD590-A4FE-7F42-BA80-8601FE19A020}"/>
                  </a:ext>
                </a:extLst>
              </p:cNvPr>
              <p:cNvSpPr/>
              <p:nvPr/>
            </p:nvSpPr>
            <p:spPr>
              <a:xfrm>
                <a:off x="2861320" y="3234539"/>
                <a:ext cx="385431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i="1" dirty="0">
                    <a:latin typeface="Minion Pro" panose="02040503050306020203" pitchFamily="18" charset="0"/>
                  </a:rPr>
                  <a:t>“broken”, dynamic environment </a:t>
                </a:r>
                <a:endParaRPr lang="en-US" sz="2000" dirty="0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F4E39537-D9DD-8547-A8A2-696B37F4A07A}"/>
                </a:ext>
              </a:extLst>
            </p:cNvPr>
            <p:cNvGrpSpPr/>
            <p:nvPr/>
          </p:nvGrpSpPr>
          <p:grpSpPr>
            <a:xfrm>
              <a:off x="4048570" y="2041640"/>
              <a:ext cx="2984136" cy="400110"/>
              <a:chOff x="2636967" y="1866822"/>
              <a:chExt cx="2984136" cy="400110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CE84275A-B3A3-1E4E-9E46-4F8F2531E8F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36967" y="2022682"/>
                <a:ext cx="91440" cy="9144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109F9FDC-1078-B040-BE10-9E78CBE155F3}"/>
                  </a:ext>
                </a:extLst>
              </p:cNvPr>
              <p:cNvSpPr/>
              <p:nvPr/>
            </p:nvSpPr>
            <p:spPr>
              <a:xfrm>
                <a:off x="2938958" y="1866822"/>
                <a:ext cx="268214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i="1" dirty="0">
                    <a:latin typeface="Minion Pro" panose="02040503050306020203" pitchFamily="18" charset="0"/>
                  </a:rPr>
                  <a:t>poor/inadequate models </a:t>
                </a:r>
                <a:endParaRPr lang="en-US" sz="2000" dirty="0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20901B58-B63C-494B-B47D-B8C019F68D17}"/>
                </a:ext>
              </a:extLst>
            </p:cNvPr>
            <p:cNvGrpSpPr/>
            <p:nvPr/>
          </p:nvGrpSpPr>
          <p:grpSpPr>
            <a:xfrm>
              <a:off x="4048570" y="2651580"/>
              <a:ext cx="3371143" cy="400110"/>
              <a:chOff x="2636967" y="2426304"/>
              <a:chExt cx="3371143" cy="40011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E90FF429-2780-4341-B641-072E5E0DA85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36967" y="2582108"/>
                <a:ext cx="91440" cy="9144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4E2BD8C0-0CB8-884A-AF75-B9D8AC0369B3}"/>
                  </a:ext>
                </a:extLst>
              </p:cNvPr>
              <p:cNvSpPr/>
              <p:nvPr/>
            </p:nvSpPr>
            <p:spPr>
              <a:xfrm>
                <a:off x="2897963" y="2426304"/>
                <a:ext cx="311014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i="1" dirty="0">
                    <a:latin typeface="Minion Pro" panose="02040503050306020203" pitchFamily="18" charset="0"/>
                  </a:rPr>
                  <a:t>sensing conflict &amp; anomalies </a:t>
                </a:r>
                <a:endParaRPr lang="en-US" sz="2000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E333ABE1-FED9-2F45-80DD-B4AD7B92418D}"/>
                </a:ext>
              </a:extLst>
            </p:cNvPr>
            <p:cNvGrpSpPr/>
            <p:nvPr/>
          </p:nvGrpSpPr>
          <p:grpSpPr>
            <a:xfrm>
              <a:off x="4048570" y="4020672"/>
              <a:ext cx="5295457" cy="400110"/>
              <a:chOff x="2645034" y="3850950"/>
              <a:chExt cx="5295457" cy="400110"/>
            </a:xfrm>
          </p:grpSpPr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4A50436D-D652-AC4B-8381-809150CA80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45034" y="4004184"/>
                <a:ext cx="91440" cy="9144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E8009588-A535-3245-AC01-3B5D97F99F30}"/>
                  </a:ext>
                </a:extLst>
              </p:cNvPr>
              <p:cNvSpPr/>
              <p:nvPr/>
            </p:nvSpPr>
            <p:spPr>
              <a:xfrm>
                <a:off x="2912251" y="3850950"/>
                <a:ext cx="502824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i="1" dirty="0">
                    <a:latin typeface="Minion Pro" panose="02040503050306020203" pitchFamily="18" charset="0"/>
                  </a:rPr>
                  <a:t>hazardous for humans, and possibly, materials</a:t>
                </a:r>
                <a:endParaRPr lang="en-US" sz="2000" dirty="0"/>
              </a:p>
            </p:txBody>
          </p:sp>
        </p:grpSp>
      </p:grpSp>
      <p:pic>
        <p:nvPicPr>
          <p:cNvPr id="126" name="Picture 125" descr="A group of birds flying over water&#10;&#10;Description automatically generated with low confidence">
            <a:extLst>
              <a:ext uri="{FF2B5EF4-FFF2-40B4-BE49-F238E27FC236}">
                <a16:creationId xmlns:a16="http://schemas.microsoft.com/office/drawing/2014/main" id="{557A3CFF-1409-E943-B2E2-97B95331B1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2798" y="609038"/>
            <a:ext cx="2103120" cy="1495551"/>
          </a:xfrm>
          <a:prstGeom prst="rect">
            <a:avLst/>
          </a:prstGeom>
        </p:spPr>
      </p:pic>
      <p:pic>
        <p:nvPicPr>
          <p:cNvPr id="128" name="Picture 127" descr="A picture containing text, outdoor, sunset, mountain&#10;&#10;Description automatically generated">
            <a:extLst>
              <a:ext uri="{FF2B5EF4-FFF2-40B4-BE49-F238E27FC236}">
                <a16:creationId xmlns:a16="http://schemas.microsoft.com/office/drawing/2014/main" id="{DA7936A7-6C35-FB41-887D-9B4DFBDC7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055" y="5440909"/>
            <a:ext cx="2103120" cy="1403112"/>
          </a:xfrm>
          <a:prstGeom prst="rect">
            <a:avLst/>
          </a:prstGeom>
        </p:spPr>
      </p:pic>
      <p:pic>
        <p:nvPicPr>
          <p:cNvPr id="131" name="Picture 130" descr="Diagram&#10;&#10;Description automatically generated">
            <a:extLst>
              <a:ext uri="{FF2B5EF4-FFF2-40B4-BE49-F238E27FC236}">
                <a16:creationId xmlns:a16="http://schemas.microsoft.com/office/drawing/2014/main" id="{4CEB4A67-4379-4E4C-9F20-1A9726F54E9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929" r="8542"/>
          <a:stretch/>
        </p:blipFill>
        <p:spPr>
          <a:xfrm>
            <a:off x="9552798" y="2067973"/>
            <a:ext cx="2103120" cy="1796352"/>
          </a:xfrm>
          <a:prstGeom prst="rect">
            <a:avLst/>
          </a:prstGeom>
        </p:spPr>
      </p:pic>
      <p:pic>
        <p:nvPicPr>
          <p:cNvPr id="133" name="Picture 132" descr="A picture containing chart&#10;&#10;Description automatically generated">
            <a:extLst>
              <a:ext uri="{FF2B5EF4-FFF2-40B4-BE49-F238E27FC236}">
                <a16:creationId xmlns:a16="http://schemas.microsoft.com/office/drawing/2014/main" id="{6AA604E8-C31A-744A-B943-C51725E0F12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298"/>
          <a:stretch/>
        </p:blipFill>
        <p:spPr>
          <a:xfrm>
            <a:off x="9603055" y="3778597"/>
            <a:ext cx="2103120" cy="166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263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2C997D-BC31-E144-8486-49536C656509}"/>
              </a:ext>
            </a:extLst>
          </p:cNvPr>
          <p:cNvPicPr>
            <a:picLocks/>
          </p:cNvPicPr>
          <p:nvPr/>
        </p:nvPicPr>
        <p:blipFill rotWithShape="1">
          <a:blip r:embed="rId3">
            <a:alphaModFix amt="59000"/>
          </a:blip>
          <a:srcRect b="71404"/>
          <a:stretch/>
        </p:blipFill>
        <p:spPr>
          <a:xfrm>
            <a:off x="0" y="0"/>
            <a:ext cx="12207240" cy="640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8B28CF-434A-4F4D-B791-A1D674823289}"/>
              </a:ext>
            </a:extLst>
          </p:cNvPr>
          <p:cNvSpPr txBox="1"/>
          <p:nvPr/>
        </p:nvSpPr>
        <p:spPr>
          <a:xfrm>
            <a:off x="200723" y="17751"/>
            <a:ext cx="8986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BB0000"/>
                </a:solidFill>
                <a:effectLst/>
                <a:uLnTx/>
                <a:uFillTx/>
                <a:latin typeface="Minion Pro" panose="02040503050306020203" pitchFamily="18" charset="0"/>
                <a:ea typeface="+mn-ea"/>
                <a:cs typeface="+mn-cs"/>
              </a:rPr>
              <a:t>Research Plan: Mission Overview &amp; Integration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634BA09-340C-D245-BC88-E967681404E5}"/>
              </a:ext>
            </a:extLst>
          </p:cNvPr>
          <p:cNvCxnSpPr/>
          <p:nvPr/>
        </p:nvCxnSpPr>
        <p:spPr>
          <a:xfrm>
            <a:off x="301776" y="490654"/>
            <a:ext cx="4114800" cy="0"/>
          </a:xfrm>
          <a:prstGeom prst="line">
            <a:avLst/>
          </a:prstGeom>
          <a:ln w="6350">
            <a:solidFill>
              <a:srgbClr val="B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29022F8F-71C3-5E49-8B6E-0380FD7217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525" y="0"/>
            <a:ext cx="942197" cy="640080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A99AFE0-8862-384B-BB75-C598180C3D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615" y="0"/>
            <a:ext cx="678516" cy="640080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0284840-5C4F-2049-9CEE-C170A3EE55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764" y="0"/>
            <a:ext cx="662717" cy="64008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D0DF836-E57E-DF4E-B728-7C2414E3764B}"/>
              </a:ext>
            </a:extLst>
          </p:cNvPr>
          <p:cNvGrpSpPr/>
          <p:nvPr/>
        </p:nvGrpSpPr>
        <p:grpSpPr>
          <a:xfrm>
            <a:off x="361246" y="1490512"/>
            <a:ext cx="2528887" cy="1172657"/>
            <a:chOff x="8478357" y="1547524"/>
            <a:chExt cx="2528887" cy="117265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99FE308-6C7A-A44F-9C9E-8E6E148C487B}"/>
                </a:ext>
              </a:extLst>
            </p:cNvPr>
            <p:cNvSpPr/>
            <p:nvPr/>
          </p:nvSpPr>
          <p:spPr>
            <a:xfrm>
              <a:off x="8478357" y="1548606"/>
              <a:ext cx="2528887" cy="1171575"/>
            </a:xfrm>
            <a:prstGeom prst="rect">
              <a:avLst/>
            </a:prstGeom>
            <a:solidFill>
              <a:srgbClr val="F9FFC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7470FD-637E-E24D-A5CE-0F1946B996EE}"/>
                </a:ext>
              </a:extLst>
            </p:cNvPr>
            <p:cNvSpPr txBox="1"/>
            <p:nvPr/>
          </p:nvSpPr>
          <p:spPr>
            <a:xfrm>
              <a:off x="9081122" y="1547524"/>
              <a:ext cx="12186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nion Pro" panose="02040503050306020203" pitchFamily="18" charset="0"/>
                  <a:ea typeface="+mn-ea"/>
                  <a:cs typeface="+mn-cs"/>
                </a:rPr>
                <a:t>Modeling</a:t>
              </a:r>
            </a:p>
          </p:txBody>
        </p:sp>
        <p:pic>
          <p:nvPicPr>
            <p:cNvPr id="11" name="Picture 10" descr="A group of birds flying over water&#10;&#10;Description automatically generated with low confidence">
              <a:extLst>
                <a:ext uri="{FF2B5EF4-FFF2-40B4-BE49-F238E27FC236}">
                  <a16:creationId xmlns:a16="http://schemas.microsoft.com/office/drawing/2014/main" id="{F10FC4C2-F9E1-5747-90A1-FFA3728DC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77946" y="1889142"/>
              <a:ext cx="1046840" cy="744419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05CF6FE-FCFE-BD45-A656-1A2D1433BDCC}"/>
              </a:ext>
            </a:extLst>
          </p:cNvPr>
          <p:cNvGrpSpPr/>
          <p:nvPr/>
        </p:nvGrpSpPr>
        <p:grpSpPr>
          <a:xfrm>
            <a:off x="6374436" y="5296781"/>
            <a:ext cx="2528887" cy="1194711"/>
            <a:chOff x="4841877" y="5309822"/>
            <a:chExt cx="2528887" cy="119471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84C4187-E59C-064C-95EF-7BEC48316A69}"/>
                </a:ext>
              </a:extLst>
            </p:cNvPr>
            <p:cNvSpPr/>
            <p:nvPr/>
          </p:nvSpPr>
          <p:spPr>
            <a:xfrm>
              <a:off x="4841877" y="5332958"/>
              <a:ext cx="2528887" cy="1171575"/>
            </a:xfrm>
            <a:prstGeom prst="rect">
              <a:avLst/>
            </a:prstGeom>
            <a:solidFill>
              <a:srgbClr val="D3FFD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2AA56CD-9F3B-0742-9FEE-1B8E99068280}"/>
                </a:ext>
              </a:extLst>
            </p:cNvPr>
            <p:cNvSpPr txBox="1"/>
            <p:nvPr/>
          </p:nvSpPr>
          <p:spPr>
            <a:xfrm>
              <a:off x="5284852" y="5309822"/>
              <a:ext cx="17267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nion Pro" panose="02040503050306020203" pitchFamily="18" charset="0"/>
                  <a:ea typeface="+mn-ea"/>
                  <a:cs typeface="+mn-cs"/>
                </a:rPr>
                <a:t>Path Planning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580C8D-0DC2-F245-B7AE-4DABC0BF1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73042" y="5663935"/>
              <a:ext cx="1112770" cy="7956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 descr="Diagram&#10;&#10;Description automatically generated">
              <a:extLst>
                <a:ext uri="{FF2B5EF4-FFF2-40B4-BE49-F238E27FC236}">
                  <a16:creationId xmlns:a16="http://schemas.microsoft.com/office/drawing/2014/main" id="{6F00A75D-BE80-AA4C-AE13-A38DFF5B9F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541" t="5251" r="10148" b="2940"/>
            <a:stretch/>
          </p:blipFill>
          <p:spPr>
            <a:xfrm>
              <a:off x="6258599" y="5656838"/>
              <a:ext cx="939012" cy="7956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BFB1A22-D694-734D-A659-8F93D2D55A96}"/>
              </a:ext>
            </a:extLst>
          </p:cNvPr>
          <p:cNvGrpSpPr/>
          <p:nvPr/>
        </p:nvGrpSpPr>
        <p:grpSpPr>
          <a:xfrm>
            <a:off x="6601611" y="1506015"/>
            <a:ext cx="2528887" cy="1171575"/>
            <a:chOff x="1201191" y="5185282"/>
            <a:chExt cx="2528887" cy="117157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13C3B16-C985-6542-B697-70D5D10ADBC9}"/>
                </a:ext>
              </a:extLst>
            </p:cNvPr>
            <p:cNvSpPr/>
            <p:nvPr/>
          </p:nvSpPr>
          <p:spPr>
            <a:xfrm>
              <a:off x="1201191" y="5185282"/>
              <a:ext cx="2528887" cy="1171575"/>
            </a:xfrm>
            <a:prstGeom prst="rect">
              <a:avLst/>
            </a:prstGeom>
            <a:solidFill>
              <a:srgbClr val="FFBDB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5436C32-7EEE-7740-B1BC-16C445E52260}"/>
                </a:ext>
              </a:extLst>
            </p:cNvPr>
            <p:cNvSpPr txBox="1"/>
            <p:nvPr/>
          </p:nvSpPr>
          <p:spPr>
            <a:xfrm>
              <a:off x="1953446" y="5185282"/>
              <a:ext cx="10182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nion Pro" panose="02040503050306020203" pitchFamily="18" charset="0"/>
                  <a:ea typeface="+mn-ea"/>
                  <a:cs typeface="+mn-cs"/>
                </a:rPr>
                <a:t>Sensing</a:t>
              </a:r>
            </a:p>
          </p:txBody>
        </p:sp>
        <p:pic>
          <p:nvPicPr>
            <p:cNvPr id="21" name="Picture 20" descr="A close-up of a circuit board&#10;&#10;Description automatically generated with medium confidence">
              <a:extLst>
                <a:ext uri="{FF2B5EF4-FFF2-40B4-BE49-F238E27FC236}">
                  <a16:creationId xmlns:a16="http://schemas.microsoft.com/office/drawing/2014/main" id="{81B5710D-E507-084D-835F-60B825626D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9529" t="20869" r="24479" b="28355"/>
            <a:stretch/>
          </p:blipFill>
          <p:spPr>
            <a:xfrm>
              <a:off x="1222327" y="5509877"/>
              <a:ext cx="1104308" cy="747610"/>
            </a:xfrm>
            <a:prstGeom prst="rect">
              <a:avLst/>
            </a:prstGeom>
          </p:spPr>
        </p:pic>
        <p:pic>
          <p:nvPicPr>
            <p:cNvPr id="22" name="Picture 21" descr="A picture containing electronics, projector, camera&#10;&#10;Description automatically generated">
              <a:extLst>
                <a:ext uri="{FF2B5EF4-FFF2-40B4-BE49-F238E27FC236}">
                  <a16:creationId xmlns:a16="http://schemas.microsoft.com/office/drawing/2014/main" id="{DF8DC23E-5322-084C-8CBA-2230FFF39C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6670" t="17328" r="2765" b="16106"/>
            <a:stretch/>
          </p:blipFill>
          <p:spPr>
            <a:xfrm>
              <a:off x="2610148" y="5535892"/>
              <a:ext cx="1073966" cy="820965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2B1612-DAC9-A04C-A4C2-C35E622C4DB4}"/>
              </a:ext>
            </a:extLst>
          </p:cNvPr>
          <p:cNvGrpSpPr/>
          <p:nvPr/>
        </p:nvGrpSpPr>
        <p:grpSpPr>
          <a:xfrm>
            <a:off x="9358187" y="3358440"/>
            <a:ext cx="2528887" cy="1171575"/>
            <a:chOff x="8367467" y="5456783"/>
            <a:chExt cx="2528887" cy="117157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37986B5-93BB-4048-95BE-B1A9542945DB}"/>
                </a:ext>
              </a:extLst>
            </p:cNvPr>
            <p:cNvSpPr/>
            <p:nvPr/>
          </p:nvSpPr>
          <p:spPr>
            <a:xfrm>
              <a:off x="8367467" y="5456783"/>
              <a:ext cx="2528887" cy="1171575"/>
            </a:xfrm>
            <a:prstGeom prst="rect">
              <a:avLst/>
            </a:prstGeom>
            <a:solidFill>
              <a:srgbClr val="D1C6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118F515-A296-064E-AC6B-A8797C7922B5}"/>
                </a:ext>
              </a:extLst>
            </p:cNvPr>
            <p:cNvSpPr txBox="1"/>
            <p:nvPr/>
          </p:nvSpPr>
          <p:spPr>
            <a:xfrm>
              <a:off x="8535509" y="5456783"/>
              <a:ext cx="23246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nion Pro" panose="02040503050306020203" pitchFamily="18" charset="0"/>
                  <a:ea typeface="+mn-ea"/>
                  <a:cs typeface="+mn-cs"/>
                </a:rPr>
                <a:t>Information Fusion</a:t>
              </a:r>
            </a:p>
          </p:txBody>
        </p:sp>
        <p:pic>
          <p:nvPicPr>
            <p:cNvPr id="26" name="Picture 25" descr="A picture containing screenshot, computer&#10;&#10;Description automatically generated">
              <a:extLst>
                <a:ext uri="{FF2B5EF4-FFF2-40B4-BE49-F238E27FC236}">
                  <a16:creationId xmlns:a16="http://schemas.microsoft.com/office/drawing/2014/main" id="{BAD65571-62A5-4445-BCEE-F740C88A95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3283" t="43265" r="26041" b="20079"/>
            <a:stretch/>
          </p:blipFill>
          <p:spPr>
            <a:xfrm>
              <a:off x="8804711" y="5865757"/>
              <a:ext cx="1504241" cy="681553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6D648B-EDA3-B545-9668-FBF96CA59F71}"/>
              </a:ext>
            </a:extLst>
          </p:cNvPr>
          <p:cNvGrpSpPr/>
          <p:nvPr/>
        </p:nvGrpSpPr>
        <p:grpSpPr>
          <a:xfrm>
            <a:off x="3482223" y="1504933"/>
            <a:ext cx="2528887" cy="1172657"/>
            <a:chOff x="5395913" y="1734284"/>
            <a:chExt cx="2528887" cy="117265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E936C6F-A5DC-E84D-B518-C90AB71C2EB0}"/>
                </a:ext>
              </a:extLst>
            </p:cNvPr>
            <p:cNvSpPr/>
            <p:nvPr/>
          </p:nvSpPr>
          <p:spPr>
            <a:xfrm>
              <a:off x="5395913" y="1735366"/>
              <a:ext cx="2528887" cy="1171575"/>
            </a:xfrm>
            <a:prstGeom prst="rect">
              <a:avLst/>
            </a:prstGeom>
            <a:solidFill>
              <a:srgbClr val="FFDBF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7D47890-6456-4340-9B67-9723963A182D}"/>
                </a:ext>
              </a:extLst>
            </p:cNvPr>
            <p:cNvSpPr txBox="1"/>
            <p:nvPr/>
          </p:nvSpPr>
          <p:spPr>
            <a:xfrm>
              <a:off x="5970102" y="1734284"/>
              <a:ext cx="14398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nion Pro" panose="02040503050306020203" pitchFamily="18" charset="0"/>
                  <a:ea typeface="+mn-ea"/>
                  <a:cs typeface="+mn-cs"/>
                </a:rPr>
                <a:t>Forecasting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89A3A2D-25CA-0B43-9515-676C9D8A3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36114" y="2078376"/>
              <a:ext cx="1061497" cy="790920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0B32506-452D-B043-B401-46DC7CB847CC}"/>
              </a:ext>
            </a:extLst>
          </p:cNvPr>
          <p:cNvGrpSpPr/>
          <p:nvPr/>
        </p:nvGrpSpPr>
        <p:grpSpPr>
          <a:xfrm>
            <a:off x="377440" y="3337951"/>
            <a:ext cx="2528887" cy="1208687"/>
            <a:chOff x="689002" y="3115543"/>
            <a:chExt cx="2528887" cy="120868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CA3E25A-76EB-3D47-A6FC-E698E9A23098}"/>
                </a:ext>
              </a:extLst>
            </p:cNvPr>
            <p:cNvSpPr/>
            <p:nvPr/>
          </p:nvSpPr>
          <p:spPr>
            <a:xfrm>
              <a:off x="689002" y="3152655"/>
              <a:ext cx="2528887" cy="1171575"/>
            </a:xfrm>
            <a:prstGeom prst="rect">
              <a:avLst/>
            </a:prstGeom>
            <a:solidFill>
              <a:srgbClr val="FFD4B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4BCA9C8-F1B3-8B45-82CA-86B7226B5E5E}"/>
                </a:ext>
              </a:extLst>
            </p:cNvPr>
            <p:cNvSpPr txBox="1"/>
            <p:nvPr/>
          </p:nvSpPr>
          <p:spPr>
            <a:xfrm>
              <a:off x="1190256" y="3115543"/>
              <a:ext cx="15921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nion Pro" panose="02040503050306020203" pitchFamily="18" charset="0"/>
                  <a:ea typeface="+mn-ea"/>
                  <a:cs typeface="+mn-cs"/>
                </a:rPr>
                <a:t>Field Testing</a:t>
              </a:r>
            </a:p>
          </p:txBody>
        </p:sp>
        <p:pic>
          <p:nvPicPr>
            <p:cNvPr id="34" name="Picture 33" descr="A group of firefighters putting out a fire in the woods&#10;&#10;Description automatically generated with medium confidence">
              <a:extLst>
                <a:ext uri="{FF2B5EF4-FFF2-40B4-BE49-F238E27FC236}">
                  <a16:creationId xmlns:a16="http://schemas.microsoft.com/office/drawing/2014/main" id="{218ECD2C-CD69-6148-8C01-FBFBE8FDE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86451" y="3515653"/>
              <a:ext cx="955582" cy="714129"/>
            </a:xfrm>
            <a:prstGeom prst="rect">
              <a:avLst/>
            </a:prstGeom>
          </p:spPr>
        </p:pic>
        <p:pic>
          <p:nvPicPr>
            <p:cNvPr id="35" name="Picture 34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50B3A667-E24C-174E-B559-775C52E8FC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11911" t="2085" b="11548"/>
            <a:stretch/>
          </p:blipFill>
          <p:spPr>
            <a:xfrm>
              <a:off x="1934687" y="3516948"/>
              <a:ext cx="1164465" cy="739917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1678EFA-7BD8-824F-A6FC-8DE61A6E313D}"/>
              </a:ext>
            </a:extLst>
          </p:cNvPr>
          <p:cNvGrpSpPr/>
          <p:nvPr/>
        </p:nvGrpSpPr>
        <p:grpSpPr>
          <a:xfrm>
            <a:off x="3442676" y="3347643"/>
            <a:ext cx="2528887" cy="1213357"/>
            <a:chOff x="1471613" y="1672718"/>
            <a:chExt cx="2528887" cy="121335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063AFA2-1B5F-A84C-81F2-00FCD2DD7EE0}"/>
                </a:ext>
              </a:extLst>
            </p:cNvPr>
            <p:cNvSpPr/>
            <p:nvPr/>
          </p:nvSpPr>
          <p:spPr>
            <a:xfrm>
              <a:off x="1471613" y="1714500"/>
              <a:ext cx="2528887" cy="1171575"/>
            </a:xfrm>
            <a:prstGeom prst="rect">
              <a:avLst/>
            </a:prstGeom>
            <a:solidFill>
              <a:srgbClr val="A8E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FD97AD5-348D-E546-BC3F-ACCA77B7617E}"/>
                </a:ext>
              </a:extLst>
            </p:cNvPr>
            <p:cNvSpPr txBox="1"/>
            <p:nvPr/>
          </p:nvSpPr>
          <p:spPr>
            <a:xfrm>
              <a:off x="1742033" y="1672718"/>
              <a:ext cx="20585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nion Pro" panose="02040503050306020203" pitchFamily="18" charset="0"/>
                  <a:ea typeface="+mn-ea"/>
                  <a:cs typeface="+mn-cs"/>
                </a:rPr>
                <a:t>Communications</a:t>
              </a:r>
            </a:p>
          </p:txBody>
        </p:sp>
        <p:pic>
          <p:nvPicPr>
            <p:cNvPr id="39" name="Picture 38" descr="Diagram&#10;&#10;Description automatically generated">
              <a:extLst>
                <a:ext uri="{FF2B5EF4-FFF2-40B4-BE49-F238E27FC236}">
                  <a16:creationId xmlns:a16="http://schemas.microsoft.com/office/drawing/2014/main" id="{622B0573-2EC2-5E4A-A5C8-74401D5D2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995790" y="2041723"/>
              <a:ext cx="1482878" cy="803094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1222EEB-B478-D249-B313-997CAFCED6C9}"/>
              </a:ext>
            </a:extLst>
          </p:cNvPr>
          <p:cNvGrpSpPr/>
          <p:nvPr/>
        </p:nvGrpSpPr>
        <p:grpSpPr>
          <a:xfrm>
            <a:off x="9313088" y="5267712"/>
            <a:ext cx="2576385" cy="1209824"/>
            <a:chOff x="8202681" y="3914924"/>
            <a:chExt cx="2576385" cy="120982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AB69683-313A-FE4F-9C65-3FFA473FCEE1}"/>
                </a:ext>
              </a:extLst>
            </p:cNvPr>
            <p:cNvSpPr/>
            <p:nvPr/>
          </p:nvSpPr>
          <p:spPr>
            <a:xfrm>
              <a:off x="8250179" y="3953173"/>
              <a:ext cx="2528887" cy="1171575"/>
            </a:xfrm>
            <a:prstGeom prst="rect">
              <a:avLst/>
            </a:prstGeom>
            <a:solidFill>
              <a:srgbClr val="AC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A2C3711-9E8E-114F-9310-81EB302399F3}"/>
                </a:ext>
              </a:extLst>
            </p:cNvPr>
            <p:cNvSpPr txBox="1"/>
            <p:nvPr/>
          </p:nvSpPr>
          <p:spPr>
            <a:xfrm>
              <a:off x="8202681" y="3914924"/>
              <a:ext cx="25747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nion Pro" panose="02040503050306020203" pitchFamily="18" charset="0"/>
                  <a:ea typeface="+mn-ea"/>
                  <a:cs typeface="+mn-cs"/>
                </a:rPr>
                <a:t>Situational Awareness</a:t>
              </a:r>
            </a:p>
          </p:txBody>
        </p:sp>
        <p:pic>
          <p:nvPicPr>
            <p:cNvPr id="43" name="Picture 42" descr="A picture containing smoke, outdoor, sky, grass&#10;&#10;Description automatically generated">
              <a:extLst>
                <a:ext uri="{FF2B5EF4-FFF2-40B4-BE49-F238E27FC236}">
                  <a16:creationId xmlns:a16="http://schemas.microsoft.com/office/drawing/2014/main" id="{BFF72EAB-DD9D-5042-9AAB-A140E739CE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r="24889" b="6302"/>
            <a:stretch/>
          </p:blipFill>
          <p:spPr>
            <a:xfrm>
              <a:off x="8407769" y="4274803"/>
              <a:ext cx="625124" cy="777928"/>
            </a:xfrm>
            <a:prstGeom prst="rect">
              <a:avLst/>
            </a:prstGeom>
          </p:spPr>
        </p:pic>
        <p:pic>
          <p:nvPicPr>
            <p:cNvPr id="44" name="Picture 43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EA3AA1C8-3105-EF43-AA73-13D6EEE098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2463" t="9789" r="65820" b="11611"/>
            <a:stretch/>
          </p:blipFill>
          <p:spPr>
            <a:xfrm>
              <a:off x="9183264" y="4287360"/>
              <a:ext cx="1500807" cy="786653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6ED5E6A-7545-9A43-9D76-18B7277071C2}"/>
              </a:ext>
            </a:extLst>
          </p:cNvPr>
          <p:cNvGrpSpPr/>
          <p:nvPr/>
        </p:nvGrpSpPr>
        <p:grpSpPr>
          <a:xfrm>
            <a:off x="3391218" y="5281470"/>
            <a:ext cx="2528887" cy="1198455"/>
            <a:chOff x="4549455" y="3553857"/>
            <a:chExt cx="2528887" cy="1198455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16C6728-1D04-E74A-BBEC-317AE4391CC2}"/>
                </a:ext>
              </a:extLst>
            </p:cNvPr>
            <p:cNvSpPr/>
            <p:nvPr/>
          </p:nvSpPr>
          <p:spPr>
            <a:xfrm>
              <a:off x="4549455" y="3580737"/>
              <a:ext cx="2528887" cy="1171575"/>
            </a:xfrm>
            <a:prstGeom prst="rect">
              <a:avLst/>
            </a:prstGeom>
            <a:solidFill>
              <a:srgbClr val="AC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EA8F4CC-1027-2F4F-AD79-BBAE9E54E84F}"/>
                </a:ext>
              </a:extLst>
            </p:cNvPr>
            <p:cNvSpPr txBox="1"/>
            <p:nvPr/>
          </p:nvSpPr>
          <p:spPr>
            <a:xfrm>
              <a:off x="4935292" y="3553857"/>
              <a:ext cx="17572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nion Pro" panose="02040503050306020203" pitchFamily="18" charset="0"/>
                  <a:ea typeface="+mn-ea"/>
                  <a:cs typeface="+mn-cs"/>
                </a:rPr>
                <a:t>Nav &amp; Control</a:t>
              </a:r>
            </a:p>
          </p:txBody>
        </p:sp>
        <p:pic>
          <p:nvPicPr>
            <p:cNvPr id="48" name="Picture 47" descr="A picture containing electronics, indoor, black, cellphone&#10;&#10;Description automatically generated">
              <a:extLst>
                <a:ext uri="{FF2B5EF4-FFF2-40B4-BE49-F238E27FC236}">
                  <a16:creationId xmlns:a16="http://schemas.microsoft.com/office/drawing/2014/main" id="{95C64666-88AE-9B49-B2B6-F0378A5AA2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7529" b="81322" l="16284" r="91954">
                          <a14:foregroundMark x1="18774" y1="56897" x2="14943" y2="69540"/>
                          <a14:foregroundMark x1="14943" y1="69540" x2="19923" y2="57759"/>
                          <a14:foregroundMark x1="19923" y1="57759" x2="16475" y2="70690"/>
                          <a14:foregroundMark x1="16475" y1="70690" x2="19540" y2="64655"/>
                          <a14:foregroundMark x1="33716" y1="18103" x2="43103" y2="18103"/>
                          <a14:foregroundMark x1="43103" y1="18103" x2="48276" y2="17529"/>
                          <a14:foregroundMark x1="87165" y1="40517" x2="87165" y2="55172"/>
                          <a14:foregroundMark x1="87165" y1="55172" x2="88889" y2="40230"/>
                          <a14:foregroundMark x1="88889" y1="40230" x2="88123" y2="38506"/>
                          <a14:foregroundMark x1="90805" y1="46264" x2="91954" y2="60345"/>
                          <a14:foregroundMark x1="91954" y1="60345" x2="91571" y2="47126"/>
                          <a14:foregroundMark x1="77778" y1="47126" x2="79693" y2="48851"/>
                          <a14:foregroundMark x1="77395" y1="50575" x2="78544" y2="56034"/>
                          <a14:foregroundMark x1="76628" y1="52299" x2="79119" y2="52586"/>
                        </a14:backgroundRemoval>
                      </a14:imgEffect>
                    </a14:imgLayer>
                  </a14:imgProps>
                </a:ext>
              </a:extLst>
            </a:blip>
            <a:srcRect l="11746" t="11186" r="4347" b="10473"/>
            <a:stretch/>
          </p:blipFill>
          <p:spPr>
            <a:xfrm>
              <a:off x="5063226" y="3878192"/>
              <a:ext cx="1400476" cy="871731"/>
            </a:xfrm>
            <a:prstGeom prst="rect">
              <a:avLst/>
            </a:prstGeom>
          </p:spPr>
        </p:pic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B429E40-D7AD-534D-847F-11894305F98D}"/>
              </a:ext>
            </a:extLst>
          </p:cNvPr>
          <p:cNvCxnSpPr>
            <a:cxnSpLocks/>
          </p:cNvCxnSpPr>
          <p:nvPr/>
        </p:nvCxnSpPr>
        <p:spPr>
          <a:xfrm>
            <a:off x="6011110" y="2091802"/>
            <a:ext cx="584809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2E001A2-987A-7045-83C5-5363C1B08B24}"/>
              </a:ext>
            </a:extLst>
          </p:cNvPr>
          <p:cNvCxnSpPr>
            <a:cxnSpLocks/>
          </p:cNvCxnSpPr>
          <p:nvPr/>
        </p:nvCxnSpPr>
        <p:spPr>
          <a:xfrm>
            <a:off x="2890133" y="2077381"/>
            <a:ext cx="584809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08107E4-CFA9-EB4D-A544-6EA8854977F0}"/>
              </a:ext>
            </a:extLst>
          </p:cNvPr>
          <p:cNvCxnSpPr>
            <a:cxnSpLocks/>
          </p:cNvCxnSpPr>
          <p:nvPr/>
        </p:nvCxnSpPr>
        <p:spPr>
          <a:xfrm flipH="1" flipV="1">
            <a:off x="5905817" y="5905704"/>
            <a:ext cx="457200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298D63A-9017-9944-A37B-20241D8C1F24}"/>
              </a:ext>
            </a:extLst>
          </p:cNvPr>
          <p:cNvCxnSpPr>
            <a:cxnSpLocks/>
          </p:cNvCxnSpPr>
          <p:nvPr/>
        </p:nvCxnSpPr>
        <p:spPr>
          <a:xfrm flipH="1" flipV="1">
            <a:off x="8884510" y="5891748"/>
            <a:ext cx="457200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4C3EB8D-5BFA-E145-A70E-19D190734ADD}"/>
              </a:ext>
            </a:extLst>
          </p:cNvPr>
          <p:cNvCxnSpPr>
            <a:cxnSpLocks/>
          </p:cNvCxnSpPr>
          <p:nvPr/>
        </p:nvCxnSpPr>
        <p:spPr>
          <a:xfrm rot="5400000" flipV="1">
            <a:off x="10257108" y="4912243"/>
            <a:ext cx="731520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F0EC77C-616A-534B-AE56-FA2CF884E4DE}"/>
              </a:ext>
            </a:extLst>
          </p:cNvPr>
          <p:cNvCxnSpPr>
            <a:cxnSpLocks/>
          </p:cNvCxnSpPr>
          <p:nvPr/>
        </p:nvCxnSpPr>
        <p:spPr>
          <a:xfrm rot="16200000">
            <a:off x="4334014" y="4940201"/>
            <a:ext cx="731520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722A445-FDD3-174B-85CE-5F59A0D2AB17}"/>
              </a:ext>
            </a:extLst>
          </p:cNvPr>
          <p:cNvCxnSpPr>
            <a:cxnSpLocks/>
          </p:cNvCxnSpPr>
          <p:nvPr/>
        </p:nvCxnSpPr>
        <p:spPr>
          <a:xfrm flipH="1" flipV="1">
            <a:off x="2892039" y="3975295"/>
            <a:ext cx="548640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887FA01-A31A-004F-9283-A7132BFF6A14}"/>
              </a:ext>
            </a:extLst>
          </p:cNvPr>
          <p:cNvCxnSpPr>
            <a:cxnSpLocks/>
          </p:cNvCxnSpPr>
          <p:nvPr/>
        </p:nvCxnSpPr>
        <p:spPr>
          <a:xfrm rot="16200000">
            <a:off x="1236783" y="3009705"/>
            <a:ext cx="694944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1343501-5367-0E47-B0F2-C7FB7DFDE62B}"/>
              </a:ext>
            </a:extLst>
          </p:cNvPr>
          <p:cNvCxnSpPr>
            <a:cxnSpLocks/>
          </p:cNvCxnSpPr>
          <p:nvPr/>
        </p:nvCxnSpPr>
        <p:spPr>
          <a:xfrm flipV="1">
            <a:off x="5968837" y="3971899"/>
            <a:ext cx="3383280" cy="1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F3BF81B0-C482-AC49-83F2-3A6C91DF0A0C}"/>
              </a:ext>
            </a:extLst>
          </p:cNvPr>
          <p:cNvSpPr/>
          <p:nvPr/>
        </p:nvSpPr>
        <p:spPr>
          <a:xfrm>
            <a:off x="9144001" y="2100261"/>
            <a:ext cx="1474362" cy="1243013"/>
          </a:xfrm>
          <a:custGeom>
            <a:avLst/>
            <a:gdLst>
              <a:gd name="connsiteX0" fmla="*/ 0 w 1471613"/>
              <a:gd name="connsiteY0" fmla="*/ 0 h 1243012"/>
              <a:gd name="connsiteX1" fmla="*/ 1443038 w 1471613"/>
              <a:gd name="connsiteY1" fmla="*/ 14287 h 1243012"/>
              <a:gd name="connsiteX2" fmla="*/ 1471613 w 1471613"/>
              <a:gd name="connsiteY2" fmla="*/ 1243012 h 1243012"/>
              <a:gd name="connsiteX0" fmla="*/ 0 w 1474362"/>
              <a:gd name="connsiteY0" fmla="*/ 1 h 1243013"/>
              <a:gd name="connsiteX1" fmla="*/ 1471613 w 1474362"/>
              <a:gd name="connsiteY1" fmla="*/ 0 h 1243013"/>
              <a:gd name="connsiteX2" fmla="*/ 1471613 w 1474362"/>
              <a:gd name="connsiteY2" fmla="*/ 1243013 h 1243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4362" h="1243013">
                <a:moveTo>
                  <a:pt x="0" y="1"/>
                </a:moveTo>
                <a:lnTo>
                  <a:pt x="1471613" y="0"/>
                </a:lnTo>
                <a:cubicBezTo>
                  <a:pt x="1481138" y="409575"/>
                  <a:pt x="1462088" y="833438"/>
                  <a:pt x="1471613" y="1243013"/>
                </a:cubicBezTo>
              </a:path>
            </a:pathLst>
          </a:custGeom>
          <a:ln w="1270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26261DC-75A3-944A-AF2B-05D7CBAE78FC}"/>
              </a:ext>
            </a:extLst>
          </p:cNvPr>
          <p:cNvGrpSpPr/>
          <p:nvPr/>
        </p:nvGrpSpPr>
        <p:grpSpPr>
          <a:xfrm>
            <a:off x="212890" y="844518"/>
            <a:ext cx="11669278" cy="369332"/>
            <a:chOff x="242997" y="801339"/>
            <a:chExt cx="11669278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A74485-A38E-C049-BF5D-F83351BA87C9}"/>
                </a:ext>
              </a:extLst>
            </p:cNvPr>
            <p:cNvSpPr txBox="1"/>
            <p:nvPr/>
          </p:nvSpPr>
          <p:spPr>
            <a:xfrm>
              <a:off x="242997" y="801339"/>
              <a:ext cx="116692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nion Pro" panose="02040503050306020203" pitchFamily="18" charset="0"/>
                  <a:ea typeface="+mn-ea"/>
                  <a:cs typeface="+mn-cs"/>
                </a:rPr>
                <a:t>Missions in </a:t>
              </a:r>
              <a:r>
                <a:rPr kumimoji="0" lang="en-US" sz="1800" b="1" i="1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nion Pro" panose="02040503050306020203" pitchFamily="18" charset="0"/>
                  <a:ea typeface="+mn-ea"/>
                  <a:cs typeface="+mn-cs"/>
                </a:rPr>
                <a:t>unstructured uncertainty</a:t>
              </a:r>
              <a:r>
                <a:rPr kumimoji="0" 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nion Pro" panose="02040503050306020203" pitchFamily="18" charset="0"/>
                  <a:ea typeface="+mn-ea"/>
                  <a:cs typeface="+mn-cs"/>
                </a:rPr>
                <a:t>:         </a:t>
              </a: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inion Pro" panose="02040503050306020203" pitchFamily="18" charset="0"/>
                  <a:ea typeface="+mn-ea"/>
                  <a:cs typeface="+mn-cs"/>
                </a:rPr>
                <a:t>poor models        sensing conflict &amp; anomalies      “broken”, dynamic environment   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CE84275A-B3A3-1E4E-9E46-4F8F2531E8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99405" y="943497"/>
              <a:ext cx="91440" cy="914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90FF429-2780-4341-B641-072E5E0DA8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23416" y="953017"/>
              <a:ext cx="91440" cy="914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11F955E-69E0-5545-AA5C-40A15727D8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33336" y="933963"/>
              <a:ext cx="91440" cy="914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6052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758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C575E4-7B8A-FC48-8988-0F01E7A9475A}"/>
              </a:ext>
            </a:extLst>
          </p:cNvPr>
          <p:cNvPicPr>
            <a:picLocks/>
          </p:cNvPicPr>
          <p:nvPr/>
        </p:nvPicPr>
        <p:blipFill rotWithShape="1">
          <a:blip r:embed="rId3">
            <a:alphaModFix amt="59000"/>
          </a:blip>
          <a:srcRect b="71404"/>
          <a:stretch/>
        </p:blipFill>
        <p:spPr>
          <a:xfrm>
            <a:off x="0" y="0"/>
            <a:ext cx="12207240" cy="640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D33C90-848C-E74D-A711-FF7317FC3557}"/>
              </a:ext>
            </a:extLst>
          </p:cNvPr>
          <p:cNvSpPr txBox="1"/>
          <p:nvPr/>
        </p:nvSpPr>
        <p:spPr>
          <a:xfrm>
            <a:off x="200723" y="17751"/>
            <a:ext cx="7394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BB0000"/>
                </a:solidFill>
                <a:effectLst/>
                <a:uLnTx/>
                <a:uFillTx/>
                <a:latin typeface="Minion Pro" panose="02040503050306020203" pitchFamily="18" charset="0"/>
                <a:ea typeface="+mn-ea"/>
                <a:cs typeface="+mn-cs"/>
              </a:rPr>
              <a:t>Research Plan: Overview &amp; Integration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C035D5D-3F31-E645-94E3-D9015DD3EC1A}"/>
              </a:ext>
            </a:extLst>
          </p:cNvPr>
          <p:cNvCxnSpPr/>
          <p:nvPr/>
        </p:nvCxnSpPr>
        <p:spPr>
          <a:xfrm>
            <a:off x="301776" y="490654"/>
            <a:ext cx="4114800" cy="0"/>
          </a:xfrm>
          <a:prstGeom prst="line">
            <a:avLst/>
          </a:prstGeom>
          <a:ln w="6350">
            <a:solidFill>
              <a:srgbClr val="B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76DE19A3-0A90-5E41-A0E1-0F7CF87BA9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525" y="0"/>
            <a:ext cx="942197" cy="640080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FB0458E1-956E-724B-B878-55BB0FE216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615" y="0"/>
            <a:ext cx="678516" cy="640080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12CDD795-40D7-D44A-850D-AB9D6F7C5C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764" y="0"/>
            <a:ext cx="662717" cy="64008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12C8F455-6244-AD48-9FE7-E459BF2DB2FF}"/>
              </a:ext>
            </a:extLst>
          </p:cNvPr>
          <p:cNvGrpSpPr/>
          <p:nvPr/>
        </p:nvGrpSpPr>
        <p:grpSpPr>
          <a:xfrm>
            <a:off x="4607169" y="3383154"/>
            <a:ext cx="3200400" cy="2103832"/>
            <a:chOff x="5967403" y="3213495"/>
            <a:chExt cx="3200400" cy="210383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D2F00F0-E0C9-8143-85E6-BC10BBD83AA5}"/>
                </a:ext>
              </a:extLst>
            </p:cNvPr>
            <p:cNvSpPr>
              <a:spLocks noChangeAspect="1"/>
            </p:cNvSpPr>
            <p:nvPr/>
          </p:nvSpPr>
          <p:spPr>
            <a:xfrm rot="7998373">
              <a:off x="6666157" y="2514741"/>
              <a:ext cx="1802892" cy="3200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1DDB4C2-5607-EB4D-8559-74E07F8DB780}"/>
                </a:ext>
              </a:extLst>
            </p:cNvPr>
            <p:cNvSpPr txBox="1"/>
            <p:nvPr/>
          </p:nvSpPr>
          <p:spPr>
            <a:xfrm>
              <a:off x="7373380" y="4732552"/>
              <a:ext cx="16113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2">
                      <a:lumMod val="25000"/>
                    </a:schemeClr>
                  </a:solidFill>
                  <a:latin typeface="Minion Pro" panose="02040503050306020203" pitchFamily="18" charset="0"/>
                </a:rPr>
                <a:t>SITUATIONAL </a:t>
              </a:r>
            </a:p>
            <a:p>
              <a:pPr algn="ctr"/>
              <a:r>
                <a:rPr lang="en-US" sz="1600" b="1" dirty="0">
                  <a:solidFill>
                    <a:schemeClr val="bg2">
                      <a:lumMod val="25000"/>
                    </a:schemeClr>
                  </a:solidFill>
                  <a:latin typeface="Minion Pro" panose="02040503050306020203" pitchFamily="18" charset="0"/>
                </a:rPr>
                <a:t>AWARENESS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19E4263-FFF2-D74A-BEE0-7F5165C44B94}"/>
              </a:ext>
            </a:extLst>
          </p:cNvPr>
          <p:cNvGrpSpPr/>
          <p:nvPr/>
        </p:nvGrpSpPr>
        <p:grpSpPr>
          <a:xfrm>
            <a:off x="3469251" y="2537934"/>
            <a:ext cx="2154670" cy="3200400"/>
            <a:chOff x="3871405" y="2826193"/>
            <a:chExt cx="2154670" cy="320040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B434F2E-32DD-E64D-A6ED-956C1B0FBB9D}"/>
                </a:ext>
              </a:extLst>
            </p:cNvPr>
            <p:cNvSpPr>
              <a:spLocks noChangeAspect="1"/>
            </p:cNvSpPr>
            <p:nvPr/>
          </p:nvSpPr>
          <p:spPr>
            <a:xfrm rot="13457734">
              <a:off x="4223183" y="2826193"/>
              <a:ext cx="1802892" cy="32004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4196FD-60ED-AB40-84F6-A2DBDB031B92}"/>
                </a:ext>
              </a:extLst>
            </p:cNvPr>
            <p:cNvSpPr txBox="1"/>
            <p:nvPr/>
          </p:nvSpPr>
          <p:spPr>
            <a:xfrm>
              <a:off x="3871405" y="5190470"/>
              <a:ext cx="11705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5">
                      <a:lumMod val="50000"/>
                    </a:schemeClr>
                  </a:solidFill>
                  <a:latin typeface="Minion Pro" panose="02040503050306020203" pitchFamily="18" charset="0"/>
                </a:rPr>
                <a:t>CONTROL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CA401A3-7CA2-E74B-81DB-38943E99C46B}"/>
              </a:ext>
            </a:extLst>
          </p:cNvPr>
          <p:cNvGrpSpPr/>
          <p:nvPr/>
        </p:nvGrpSpPr>
        <p:grpSpPr>
          <a:xfrm>
            <a:off x="3952032" y="3088434"/>
            <a:ext cx="3200400" cy="1802892"/>
            <a:chOff x="7934325" y="1348838"/>
            <a:chExt cx="3200400" cy="180289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4C60BD0-1E95-7D4D-BC4D-8EBAD3D63AD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8633079" y="650084"/>
              <a:ext cx="1802892" cy="32004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  <a:alpha val="85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29C99D5-99E7-3946-B740-CA4BC37A3582}"/>
                </a:ext>
              </a:extLst>
            </p:cNvPr>
            <p:cNvSpPr txBox="1"/>
            <p:nvPr/>
          </p:nvSpPr>
          <p:spPr>
            <a:xfrm>
              <a:off x="8909995" y="2791775"/>
              <a:ext cx="12490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  <a:latin typeface="Minion Pro" panose="02040503050306020203" pitchFamily="18" charset="0"/>
                </a:rPr>
                <a:t>PLANNING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D18AADE-D75B-4F4C-B3BF-578D4CBD973A}"/>
              </a:ext>
            </a:extLst>
          </p:cNvPr>
          <p:cNvGrpSpPr/>
          <p:nvPr/>
        </p:nvGrpSpPr>
        <p:grpSpPr>
          <a:xfrm>
            <a:off x="5493093" y="1487181"/>
            <a:ext cx="3200400" cy="1802892"/>
            <a:chOff x="4605089" y="848629"/>
            <a:chExt cx="3200400" cy="180289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3D78320-B602-B243-80E8-C230F0DFC5B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03843" y="149875"/>
              <a:ext cx="1802892" cy="32004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AF0022-CDEF-4741-896D-8C80A0069780}"/>
                </a:ext>
              </a:extLst>
            </p:cNvPr>
            <p:cNvSpPr txBox="1"/>
            <p:nvPr/>
          </p:nvSpPr>
          <p:spPr>
            <a:xfrm>
              <a:off x="5551040" y="863959"/>
              <a:ext cx="12907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C00000"/>
                  </a:solidFill>
                  <a:latin typeface="Minion Pro" panose="02040503050306020203" pitchFamily="18" charset="0"/>
                </a:rPr>
                <a:t>MODELING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493B527-51CA-4041-8D14-4D1786C9D1CA}"/>
              </a:ext>
            </a:extLst>
          </p:cNvPr>
          <p:cNvGrpSpPr/>
          <p:nvPr/>
        </p:nvGrpSpPr>
        <p:grpSpPr>
          <a:xfrm>
            <a:off x="4924822" y="2013203"/>
            <a:ext cx="3200400" cy="1802892"/>
            <a:chOff x="4596209" y="2127503"/>
            <a:chExt cx="3200400" cy="180289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D83F066-49A1-E643-BB28-E41F7C655F7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294963" y="1428749"/>
              <a:ext cx="1802892" cy="32004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29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FCB6991-AC65-C847-9C7E-54997DC93882}"/>
                </a:ext>
              </a:extLst>
            </p:cNvPr>
            <p:cNvSpPr txBox="1"/>
            <p:nvPr/>
          </p:nvSpPr>
          <p:spPr>
            <a:xfrm>
              <a:off x="6629159" y="3489949"/>
              <a:ext cx="8563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4">
                      <a:lumMod val="50000"/>
                    </a:schemeClr>
                  </a:solidFill>
                  <a:latin typeface="Minion Pro" panose="02040503050306020203" pitchFamily="18" charset="0"/>
                </a:rPr>
                <a:t>BURNS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7AB3717-846D-8C45-9596-E1536393BE3B}"/>
              </a:ext>
            </a:extLst>
          </p:cNvPr>
          <p:cNvGrpSpPr/>
          <p:nvPr/>
        </p:nvGrpSpPr>
        <p:grpSpPr>
          <a:xfrm>
            <a:off x="3638619" y="2084402"/>
            <a:ext cx="3202728" cy="1802892"/>
            <a:chOff x="3278075" y="2195107"/>
            <a:chExt cx="3202728" cy="180289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06E1CE5-1C92-4C4A-997D-E36A1A6F939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979157" y="1496353"/>
              <a:ext cx="1802892" cy="3200400"/>
            </a:xfrm>
            <a:prstGeom prst="ellipse">
              <a:avLst/>
            </a:prstGeom>
            <a:solidFill>
              <a:srgbClr val="B8FBFF">
                <a:alpha val="47000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3ACA3BB-7885-ED43-B41A-606392F37570}"/>
                </a:ext>
              </a:extLst>
            </p:cNvPr>
            <p:cNvSpPr txBox="1"/>
            <p:nvPr/>
          </p:nvSpPr>
          <p:spPr>
            <a:xfrm>
              <a:off x="3278075" y="3096553"/>
              <a:ext cx="10342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70C0"/>
                  </a:solidFill>
                  <a:latin typeface="Minion Pro" panose="02040503050306020203" pitchFamily="18" charset="0"/>
                </a:rPr>
                <a:t>FLIGHTS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87BD026-A574-FE4A-B906-0205DB791E0A}"/>
              </a:ext>
            </a:extLst>
          </p:cNvPr>
          <p:cNvGrpSpPr/>
          <p:nvPr/>
        </p:nvGrpSpPr>
        <p:grpSpPr>
          <a:xfrm>
            <a:off x="5177570" y="2546477"/>
            <a:ext cx="1609736" cy="1188720"/>
            <a:chOff x="4848957" y="2660777"/>
            <a:chExt cx="1609736" cy="118872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17C4F74-EFEB-DA42-8553-5E29847CB5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46199" y="2660777"/>
              <a:ext cx="1188720" cy="1188720"/>
            </a:xfrm>
            <a:prstGeom prst="ellipse">
              <a:avLst/>
            </a:prstGeom>
            <a:solidFill>
              <a:srgbClr val="FFA9FF"/>
            </a:solidFill>
            <a:ln>
              <a:solidFill>
                <a:srgbClr val="FFA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FB549B6-E8D3-D44A-81A7-9E53F4B658D1}"/>
                </a:ext>
              </a:extLst>
            </p:cNvPr>
            <p:cNvSpPr txBox="1"/>
            <p:nvPr/>
          </p:nvSpPr>
          <p:spPr>
            <a:xfrm>
              <a:off x="4848957" y="2977777"/>
              <a:ext cx="160973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7030A0"/>
                  </a:solidFill>
                  <a:latin typeface="Minion Pro" panose="02040503050306020203" pitchFamily="18" charset="0"/>
                </a:rPr>
                <a:t>V&amp;V,</a:t>
              </a:r>
            </a:p>
            <a:p>
              <a:pPr algn="ctr"/>
              <a:r>
                <a:rPr lang="en-US" sz="1600" b="1" dirty="0">
                  <a:solidFill>
                    <a:srgbClr val="7030A0"/>
                  </a:solidFill>
                  <a:latin typeface="Minion Pro" panose="02040503050306020203" pitchFamily="18" charset="0"/>
                </a:rPr>
                <a:t>INTEGRATION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569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5E286E-882A-BF40-9EDC-842C7E45EB9E}"/>
              </a:ext>
            </a:extLst>
          </p:cNvPr>
          <p:cNvPicPr>
            <a:picLocks/>
          </p:cNvPicPr>
          <p:nvPr/>
        </p:nvPicPr>
        <p:blipFill rotWithShape="1">
          <a:blip r:embed="rId3">
            <a:alphaModFix amt="59000"/>
          </a:blip>
          <a:srcRect b="71404"/>
          <a:stretch/>
        </p:blipFill>
        <p:spPr>
          <a:xfrm>
            <a:off x="0" y="0"/>
            <a:ext cx="12207240" cy="640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946E4E-EC20-AF4B-80DA-E55771C1E7C2}"/>
              </a:ext>
            </a:extLst>
          </p:cNvPr>
          <p:cNvSpPr txBox="1"/>
          <p:nvPr/>
        </p:nvSpPr>
        <p:spPr>
          <a:xfrm>
            <a:off x="200723" y="17751"/>
            <a:ext cx="6700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BB0000"/>
                </a:solidFill>
                <a:latin typeface="Minion Pro" panose="02040503050306020203" pitchFamily="18" charset="0"/>
              </a:rPr>
              <a:t>Research Plan: Areas of Innovation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1ABA27-3B48-3747-93D8-4329D6EAF4BC}"/>
              </a:ext>
            </a:extLst>
          </p:cNvPr>
          <p:cNvCxnSpPr/>
          <p:nvPr/>
        </p:nvCxnSpPr>
        <p:spPr>
          <a:xfrm>
            <a:off x="301776" y="490654"/>
            <a:ext cx="4114800" cy="0"/>
          </a:xfrm>
          <a:prstGeom prst="line">
            <a:avLst/>
          </a:prstGeom>
          <a:ln w="6350">
            <a:solidFill>
              <a:srgbClr val="B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56312293-A4E7-F54F-AA9C-96FF10946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525" y="0"/>
            <a:ext cx="942197" cy="640080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B4A3289B-F21B-D640-8929-8596DAA97F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615" y="0"/>
            <a:ext cx="678516" cy="640080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BBF7C143-C65C-764B-BB11-E45D4A479E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764" y="0"/>
            <a:ext cx="662717" cy="6400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0EAEDB-775A-594C-932E-BBD6F304E1EC}"/>
              </a:ext>
            </a:extLst>
          </p:cNvPr>
          <p:cNvSpPr txBox="1"/>
          <p:nvPr/>
        </p:nvSpPr>
        <p:spPr>
          <a:xfrm>
            <a:off x="323640" y="963558"/>
            <a:ext cx="5317481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  <a:latin typeface="Minion Pro" panose="02040503050306020203" pitchFamily="18" charset="0"/>
              </a:rPr>
              <a:t>Environmental Situational Awareness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Minion Pro" panose="02040503050306020203" pitchFamily="18" charset="0"/>
              </a:rPr>
              <a:t>Local winds</a:t>
            </a:r>
          </a:p>
          <a:p>
            <a:pPr marL="914400" lvl="1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Minion Pro" panose="02040503050306020203" pitchFamily="18" charset="0"/>
              </a:rPr>
              <a:t>Obstacles and </a:t>
            </a:r>
            <a:r>
              <a:rPr lang="en-US" sz="2000" i="1" dirty="0">
                <a:solidFill>
                  <a:srgbClr val="0070C0"/>
                </a:solidFill>
                <a:latin typeface="Minion Pro" panose="02040503050306020203" pitchFamily="18" charset="0"/>
              </a:rPr>
              <a:t>Loads</a:t>
            </a:r>
            <a:endParaRPr lang="en-US" sz="2000" dirty="0">
              <a:solidFill>
                <a:srgbClr val="0070C0"/>
              </a:solidFill>
              <a:latin typeface="Minion Pro" panose="02040503050306020203" pitchFamily="18" charset="0"/>
            </a:endParaRPr>
          </a:p>
          <a:p>
            <a:pPr marL="457200" indent="-457200">
              <a:spcAft>
                <a:spcPts val="80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  <a:latin typeface="Minion Pro" panose="02040503050306020203" pitchFamily="18" charset="0"/>
              </a:rPr>
              <a:t>Path Planning</a:t>
            </a:r>
          </a:p>
          <a:p>
            <a:pPr marL="457200" indent="-457200">
              <a:spcAft>
                <a:spcPts val="80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  <a:latin typeface="Minion Pro" panose="02040503050306020203" pitchFamily="18" charset="0"/>
              </a:rPr>
              <a:t>Evidential Information Fusion</a:t>
            </a:r>
          </a:p>
          <a:p>
            <a:pPr marL="457200" indent="-457200">
              <a:spcAft>
                <a:spcPts val="80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  <a:latin typeface="Minion Pro" panose="02040503050306020203" pitchFamily="18" charset="0"/>
              </a:rPr>
              <a:t>Data-Driven Control</a:t>
            </a:r>
          </a:p>
          <a:p>
            <a:pPr marL="457200" indent="-457200">
              <a:spcAft>
                <a:spcPts val="80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  <a:latin typeface="Minion Pro" panose="02040503050306020203" pitchFamily="18" charset="0"/>
              </a:rPr>
              <a:t>Burn Plan &amp; Fire Modeling</a:t>
            </a:r>
          </a:p>
          <a:p>
            <a:pPr marL="457200" indent="-457200">
              <a:spcAft>
                <a:spcPts val="80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  <a:latin typeface="Minion Pro" panose="02040503050306020203" pitchFamily="18" charset="0"/>
              </a:rPr>
              <a:t>V&amp;V</a:t>
            </a:r>
          </a:p>
          <a:p>
            <a:pPr marL="457200" indent="-457200">
              <a:spcAft>
                <a:spcPts val="80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  <a:latin typeface="Minion Pro" panose="02040503050306020203" pitchFamily="18" charset="0"/>
              </a:rPr>
              <a:t>Systems Integration and Flight Plan</a:t>
            </a:r>
          </a:p>
        </p:txBody>
      </p:sp>
    </p:spTree>
    <p:extLst>
      <p:ext uri="{BB962C8B-B14F-4D97-AF65-F5344CB8AC3E}">
        <p14:creationId xmlns:p14="http://schemas.microsoft.com/office/powerpoint/2010/main" val="1152476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5E286E-882A-BF40-9EDC-842C7E45EB9E}"/>
              </a:ext>
            </a:extLst>
          </p:cNvPr>
          <p:cNvPicPr>
            <a:picLocks/>
          </p:cNvPicPr>
          <p:nvPr/>
        </p:nvPicPr>
        <p:blipFill rotWithShape="1">
          <a:blip r:embed="rId3">
            <a:alphaModFix amt="59000"/>
          </a:blip>
          <a:srcRect b="71404"/>
          <a:stretch/>
        </p:blipFill>
        <p:spPr>
          <a:xfrm>
            <a:off x="0" y="0"/>
            <a:ext cx="12207240" cy="640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946E4E-EC20-AF4B-80DA-E55771C1E7C2}"/>
              </a:ext>
            </a:extLst>
          </p:cNvPr>
          <p:cNvSpPr txBox="1"/>
          <p:nvPr/>
        </p:nvSpPr>
        <p:spPr>
          <a:xfrm>
            <a:off x="200723" y="17751"/>
            <a:ext cx="5868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BB0000"/>
                </a:solidFill>
                <a:latin typeface="Minion Pro" panose="02040503050306020203" pitchFamily="18" charset="0"/>
              </a:rPr>
              <a:t>Research : Areas of Innovation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1ABA27-3B48-3747-93D8-4329D6EAF4BC}"/>
              </a:ext>
            </a:extLst>
          </p:cNvPr>
          <p:cNvCxnSpPr/>
          <p:nvPr/>
        </p:nvCxnSpPr>
        <p:spPr>
          <a:xfrm>
            <a:off x="301776" y="490654"/>
            <a:ext cx="4114800" cy="0"/>
          </a:xfrm>
          <a:prstGeom prst="line">
            <a:avLst/>
          </a:prstGeom>
          <a:ln w="6350">
            <a:solidFill>
              <a:srgbClr val="B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56312293-A4E7-F54F-AA9C-96FF10946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525" y="0"/>
            <a:ext cx="942197" cy="640080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B4A3289B-F21B-D640-8929-8596DAA97F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615" y="0"/>
            <a:ext cx="678516" cy="640080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BBF7C143-C65C-764B-BB11-E45D4A479E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764" y="0"/>
            <a:ext cx="662717" cy="6400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98BA3D-F720-374C-86E8-10CD5E5178B8}"/>
              </a:ext>
            </a:extLst>
          </p:cNvPr>
          <p:cNvSpPr txBox="1"/>
          <p:nvPr/>
        </p:nvSpPr>
        <p:spPr>
          <a:xfrm>
            <a:off x="323640" y="963558"/>
            <a:ext cx="7863050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  <a:latin typeface="Minion Pro" panose="02040503050306020203" pitchFamily="18" charset="0"/>
              </a:rPr>
              <a:t>Environmental Situational Awareness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Minion Pro" panose="02040503050306020203" pitchFamily="18" charset="0"/>
              </a:rPr>
              <a:t>Local winds</a:t>
            </a:r>
          </a:p>
          <a:p>
            <a:pPr marL="914400" lvl="1" indent="-4572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0C0"/>
                </a:solidFill>
                <a:latin typeface="Minion Pro" panose="02040503050306020203" pitchFamily="18" charset="0"/>
              </a:rPr>
              <a:t>Obstacles and </a:t>
            </a:r>
            <a:r>
              <a:rPr lang="en-US" sz="2000" i="1" dirty="0">
                <a:solidFill>
                  <a:srgbClr val="0070C0"/>
                </a:solidFill>
                <a:latin typeface="Minion Pro" panose="02040503050306020203" pitchFamily="18" charset="0"/>
              </a:rPr>
              <a:t>Loads</a:t>
            </a:r>
          </a:p>
          <a:p>
            <a:pPr marL="457200" indent="-457200">
              <a:spcAft>
                <a:spcPts val="80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  <a:latin typeface="Minion Pro" panose="02040503050306020203" pitchFamily="18" charset="0"/>
              </a:rPr>
              <a:t>Path Planning: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Minion Pro" panose="02040503050306020203" pitchFamily="18" charset="0"/>
              </a:rPr>
              <a:t>Bryce Ford</a:t>
            </a:r>
            <a:endParaRPr lang="en-US" sz="2400" dirty="0">
              <a:solidFill>
                <a:srgbClr val="0070C0"/>
              </a:solidFill>
              <a:latin typeface="Minion Pro" panose="02040503050306020203" pitchFamily="18" charset="0"/>
            </a:endParaRPr>
          </a:p>
          <a:p>
            <a:pPr marL="457200" indent="-457200">
              <a:spcAft>
                <a:spcPts val="800"/>
              </a:spcAft>
              <a:buFont typeface="+mj-lt"/>
              <a:buAutoNum type="arabicPeriod"/>
            </a:pPr>
            <a:r>
              <a:rPr lang="en-US" sz="2400" dirty="0">
                <a:solidFill>
                  <a:srgbClr val="0070C0"/>
                </a:solidFill>
                <a:latin typeface="Minion Pro" panose="02040503050306020203" pitchFamily="18" charset="0"/>
              </a:rPr>
              <a:t>Evidential Information Fusion</a:t>
            </a:r>
          </a:p>
          <a:p>
            <a:pPr marL="457200" indent="-457200">
              <a:spcAft>
                <a:spcPts val="800"/>
              </a:spcAft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Minion Pro" panose="02040503050306020203" pitchFamily="18" charset="0"/>
              </a:rPr>
              <a:t>Data-Driven Control: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Minion Pro" panose="02040503050306020203" pitchFamily="18" charset="0"/>
              </a:rPr>
              <a:t>Amit Sanyal</a:t>
            </a:r>
          </a:p>
          <a:p>
            <a:pPr marL="457200" indent="-457200">
              <a:spcAft>
                <a:spcPts val="800"/>
              </a:spcAft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Minion Pro" panose="02040503050306020203" pitchFamily="18" charset="0"/>
              </a:rPr>
              <a:t>Burn Plan &amp; Fire Modeling: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Minion Pro" panose="02040503050306020203" pitchFamily="18" charset="0"/>
              </a:rPr>
              <a:t>Greg Guess &amp; Roger Williams</a:t>
            </a:r>
          </a:p>
          <a:p>
            <a:pPr marL="457200" indent="-457200">
              <a:spcAft>
                <a:spcPts val="800"/>
              </a:spcAft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Minion Pro" panose="02040503050306020203" pitchFamily="18" charset="0"/>
              </a:rPr>
              <a:t>V&amp;V</a:t>
            </a:r>
          </a:p>
          <a:p>
            <a:pPr marL="457200" indent="-457200">
              <a:spcAft>
                <a:spcPts val="800"/>
              </a:spcAft>
              <a:buFont typeface="+mj-lt"/>
              <a:buAutoNum type="arabicPeriod"/>
            </a:pP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Minion Pro" panose="02040503050306020203" pitchFamily="18" charset="0"/>
              </a:rPr>
              <a:t>Systems Integration and Flight Plan</a:t>
            </a:r>
          </a:p>
        </p:txBody>
      </p:sp>
    </p:spTree>
    <p:extLst>
      <p:ext uri="{BB962C8B-B14F-4D97-AF65-F5344CB8AC3E}">
        <p14:creationId xmlns:p14="http://schemas.microsoft.com/office/powerpoint/2010/main" val="475404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4185</TotalTime>
  <Words>840</Words>
  <Application>Microsoft Macintosh PowerPoint</Application>
  <PresentationFormat>Widescreen</PresentationFormat>
  <Paragraphs>201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Minion Pro</vt:lpstr>
      <vt:lpstr>Minion Std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Kumar, Mrinal</dc:creator>
  <cp:lastModifiedBy>Kumar, Mrinal</cp:lastModifiedBy>
  <cp:revision>106</cp:revision>
  <cp:lastPrinted>2021-10-15T14:24:07Z</cp:lastPrinted>
  <dcterms:created xsi:type="dcterms:W3CDTF">2021-10-12T21:42:56Z</dcterms:created>
  <dcterms:modified xsi:type="dcterms:W3CDTF">2021-10-22T22:08:58Z</dcterms:modified>
</cp:coreProperties>
</file>